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312" r:id="rId5"/>
    <p:sldId id="297" r:id="rId6"/>
    <p:sldId id="304" r:id="rId7"/>
    <p:sldId id="323" r:id="rId8"/>
    <p:sldId id="324" r:id="rId9"/>
    <p:sldId id="314" r:id="rId10"/>
    <p:sldId id="307" r:id="rId11"/>
    <p:sldId id="281" r:id="rId12"/>
    <p:sldId id="318" r:id="rId13"/>
  </p:sldIdLst>
  <p:sldSz cx="12192000" cy="6858000"/>
  <p:notesSz cx="6735763" cy="9866313"/>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FEFEF"/>
    <a:srgbClr val="F5CDCE"/>
    <a:srgbClr val="FDFBF6"/>
    <a:srgbClr val="E6F0FE"/>
    <a:srgbClr val="FCFBF6"/>
    <a:srgbClr val="AAC4E9"/>
    <a:srgbClr val="DF8C8C"/>
    <a:srgbClr val="D4D593"/>
    <a:srgbClr val="CDB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varScale="1">
        <p:scale>
          <a:sx n="58" d="100"/>
          <a:sy n="58" d="100"/>
        </p:scale>
        <p:origin x="1074"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2918831" cy="494600"/>
          </a:xfrm>
          <a:prstGeom prst="rect">
            <a:avLst/>
          </a:prstGeom>
        </p:spPr>
        <p:txBody>
          <a:bodyPr vert="horz" lIns="39840" tIns="19920" rIns="39840" bIns="19920" rtlCol="0"/>
          <a:lstStyle>
            <a:lvl1pPr algn="l">
              <a:defRPr lang="ja-JP" sz="5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3815373" y="0"/>
            <a:ext cx="2918831" cy="494600"/>
          </a:xfrm>
          <a:prstGeom prst="rect">
            <a:avLst/>
          </a:prstGeom>
        </p:spPr>
        <p:txBody>
          <a:bodyPr vert="horz" lIns="39840" tIns="19920" rIns="39840" bIns="19920" rtlCol="0"/>
          <a:lstStyle>
            <a:lvl1pPr algn="r">
              <a:defRPr lang="ja-JP" sz="5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2026年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9371713"/>
            <a:ext cx="2918831" cy="494600"/>
          </a:xfrm>
          <a:prstGeom prst="rect">
            <a:avLst/>
          </a:prstGeom>
        </p:spPr>
        <p:txBody>
          <a:bodyPr vert="horz" lIns="39840" tIns="19920" rIns="39840" bIns="19920" rtlCol="0" anchor="b"/>
          <a:lstStyle>
            <a:lvl1pPr algn="l">
              <a:defRPr lang="ja-JP" sz="5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3815373" y="9371713"/>
            <a:ext cx="2918831" cy="494600"/>
          </a:xfrm>
          <a:prstGeom prst="rect">
            <a:avLst/>
          </a:prstGeom>
        </p:spPr>
        <p:txBody>
          <a:bodyPr vert="horz" lIns="39840" tIns="19920" rIns="39840" bIns="19920" rtlCol="0" anchor="b"/>
          <a:lstStyle>
            <a:lvl1pPr algn="r">
              <a:defRPr lang="ja-JP" sz="5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130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508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937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493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65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577" y="4748163"/>
            <a:ext cx="5388610" cy="3884861"/>
          </a:xfrm>
          <a:prstGeom prst="rect">
            <a:avLst/>
          </a:prstGeom>
        </p:spPr>
        <p:txBody>
          <a:bodyPr lIns="39840" tIns="19920" rIns="39840" bIns="19920"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0" name="スライド番号プレースホルダー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概要 3">
    <p:spTree>
      <p:nvGrpSpPr>
        <p:cNvPr id="1" name=""/>
        <p:cNvGrpSpPr/>
        <p:nvPr/>
      </p:nvGrpSpPr>
      <p:grpSpPr>
        <a:xfrm>
          <a:off x="0" y="0"/>
          <a:ext cx="0" cy="0"/>
          <a:chOff x="0" y="0"/>
          <a:chExt cx="0" cy="0"/>
        </a:xfrm>
      </p:grpSpPr>
      <p:pic>
        <p:nvPicPr>
          <p:cNvPr id="29" name="グラフィック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タイトル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9" name="フリーフォーム(F)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6" name="コンテンツ プレースホルダー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コンテンツ プレースホルダー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7" name="スライド番号プレースホルダー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43" name="グラフィック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グラフィック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画像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ムライン 2">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4" name="コンテンツ プレースホルダー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6" name="スライド番号プレースホルダー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結び">
    <p:bg>
      <p:bgPr>
        <a:solidFill>
          <a:schemeClr val="accent6"/>
        </a:solidFill>
        <a:effectLst/>
      </p:bgPr>
    </p:bg>
    <p:spTree>
      <p:nvGrpSpPr>
        <p:cNvPr id="1" name=""/>
        <p:cNvGrpSpPr/>
        <p:nvPr/>
      </p:nvGrpSpPr>
      <p:grpSpPr>
        <a:xfrm>
          <a:off x="0" y="0"/>
          <a:ext cx="0" cy="0"/>
          <a:chOff x="0" y="0"/>
          <a:chExt cx="0" cy="0"/>
        </a:xfrm>
      </p:grpSpPr>
      <p:sp>
        <p:nvSpPr>
          <p:cNvPr id="13" name="フリーフォーム:図形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9" name="画像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8766586" y="0"/>
            <a:ext cx="3432191" cy="3432191"/>
          </a:xfrm>
          <a:prstGeom prst="rect">
            <a:avLst/>
          </a:prstGeom>
        </p:spPr>
      </p:pic>
      <p:sp>
        <p:nvSpPr>
          <p:cNvPr id="2" name="タイトル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6" name="サブタイトル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ja-JP" sz="2400">
                <a:latin typeface="Meiryo UI" panose="020B0604030504040204" pitchFamily="50" charset="-128"/>
                <a:ea typeface="Meiryo UI" panose="020B0604030504040204" pitchFamily="50" charset="-128"/>
              </a:defRPr>
            </a:lvl1pPr>
            <a:lvl2pPr marL="457200" indent="0" algn="ctr">
              <a:buNone/>
              <a:defRPr lang="ja-JP" sz="2000"/>
            </a:lvl2pPr>
            <a:lvl3pPr marL="914400" indent="0" algn="ctr">
              <a:buNone/>
              <a:defRPr lang="ja-JP" sz="1800"/>
            </a:lvl3pPr>
            <a:lvl4pPr marL="1371600" indent="0" algn="ctr">
              <a:buNone/>
              <a:defRPr lang="ja-JP" sz="1600"/>
            </a:lvl4pPr>
            <a:lvl5pPr marL="1828800" indent="0" algn="ctr">
              <a:buNone/>
              <a:defRPr lang="ja-JP" sz="1600"/>
            </a:lvl5pPr>
            <a:lvl6pPr marL="2286000" indent="0" algn="ctr">
              <a:buNone/>
              <a:defRPr lang="ja-JP" sz="1600"/>
            </a:lvl6pPr>
            <a:lvl7pPr marL="2743200" indent="0" algn="ctr">
              <a:buNone/>
              <a:defRPr lang="ja-JP" sz="1600"/>
            </a:lvl7pPr>
            <a:lvl8pPr marL="3200400" indent="0" algn="ctr">
              <a:buNone/>
              <a:defRPr lang="ja-JP" sz="1600"/>
            </a:lvl8pPr>
            <a:lvl9pPr marL="3657600" indent="0" algn="ctr">
              <a:buNone/>
              <a:defRPr lang="ja-JP" sz="1600"/>
            </a:lvl9pPr>
          </a:lstStyle>
          <a:p>
            <a:pPr rtl="0"/>
            <a:r>
              <a:rPr lang="ja-JP"/>
              <a:t>クリックしてサブタイトルを追加</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フリーフォーム:図形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9" name="フリーフォーム:図形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p:txBody>
          <a:bodyPr rtlCol="0" anchor="ctr" anchorCtr="0"/>
          <a:lstStyle>
            <a:defPPr>
              <a:defRPr lang="ja-JP"/>
            </a:defPPr>
            <a:lvl1pPr>
              <a:defRPr>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スライド番号プレースホルダー 4"/>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フリーフォーム:図形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11" name="フリーフォーム:図形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758952" y="758952"/>
            <a:ext cx="3932237" cy="1524662"/>
          </a:xfrm>
        </p:spPr>
        <p:txBody>
          <a:bodyPr rtlCol="0" anchor="b"/>
          <a:lstStyle>
            <a:lvl1pPr>
              <a:lnSpc>
                <a:spcPct val="100000"/>
              </a:lnSpc>
              <a:defRPr lang="ja-JP" sz="32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7"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4" name="テキスト プレースホルダー 3"/>
          <p:cNvSpPr>
            <a:spLocks noGrp="1"/>
          </p:cNvSpPr>
          <p:nvPr>
            <p:ph type="body" sz="half" idx="2" hasCustomPrompt="1"/>
          </p:nvPr>
        </p:nvSpPr>
        <p:spPr>
          <a:xfrm>
            <a:off x="758952" y="2286000"/>
            <a:ext cx="3932237" cy="3567086"/>
          </a:xfrm>
        </p:spPr>
        <p:txBody>
          <a:bodyPr rtlCol="0"/>
          <a:lstStyle>
            <a:lvl1pPr marL="0" indent="0">
              <a:buNone/>
              <a:defRPr lang="ja-JP" sz="1600">
                <a:latin typeface="Meiryo UI" panose="020B0604030504040204" pitchFamily="50" charset="-128"/>
                <a:ea typeface="Meiryo UI" panose="020B0604030504040204" pitchFamily="50" charset="-128"/>
              </a:defRPr>
            </a:lvl1pPr>
            <a:lvl2pPr marL="457200" indent="0">
              <a:buNone/>
              <a:defRPr lang="ja-JP" sz="1400"/>
            </a:lvl2pPr>
            <a:lvl3pPr marL="914400" indent="0">
              <a:buNone/>
              <a:defRPr lang="ja-JP" sz="1200"/>
            </a:lvl3pPr>
            <a:lvl4pPr marL="1371600" indent="0">
              <a:buNone/>
              <a:defRPr lang="ja-JP" sz="1000"/>
            </a:lvl4pPr>
            <a:lvl5pPr marL="1828800" indent="0">
              <a:buNone/>
              <a:defRPr lang="ja-JP" sz="1000"/>
            </a:lvl5pPr>
            <a:lvl6pPr marL="2286000" indent="0">
              <a:buNone/>
              <a:defRPr lang="ja-JP" sz="1000"/>
            </a:lvl6pPr>
            <a:lvl7pPr marL="2743200" indent="0">
              <a:buNone/>
              <a:defRPr lang="ja-JP" sz="1000"/>
            </a:lvl7pPr>
            <a:lvl8pPr marL="3200400" indent="0">
              <a:buNone/>
              <a:defRPr lang="ja-JP" sz="1000"/>
            </a:lvl8pPr>
            <a:lvl9pPr marL="3657600" indent="0">
              <a:buNone/>
              <a:defRPr lang="ja-JP" sz="1000"/>
            </a:lvl9pPr>
          </a:lstStyle>
          <a:p>
            <a:pPr lvl="0" rtl="0"/>
            <a:r>
              <a:rPr lang="ja-JP"/>
              <a:t>クリックしてテキストを追加</a:t>
            </a:r>
          </a:p>
        </p:txBody>
      </p:sp>
      <p:sp>
        <p:nvSpPr>
          <p:cNvPr id="3" name="コンテンツ プレースホルダー 2"/>
          <p:cNvSpPr>
            <a:spLocks noGrp="1"/>
          </p:cNvSpPr>
          <p:nvPr>
            <p:ph idx="1" hasCustomPrompt="1"/>
          </p:nvPr>
        </p:nvSpPr>
        <p:spPr>
          <a:xfrm>
            <a:off x="5183187" y="741459"/>
            <a:ext cx="6242839" cy="5119592"/>
          </a:xfrm>
        </p:spPr>
        <p:txBody>
          <a:bodyPr rtlCol="0"/>
          <a:lstStyle>
            <a:lvl1pPr>
              <a:defRPr lang="ja-JP" sz="3200">
                <a:latin typeface="Meiryo UI" panose="020B0604030504040204" pitchFamily="50" charset="-128"/>
                <a:ea typeface="Meiryo UI" panose="020B0604030504040204" pitchFamily="50" charset="-128"/>
              </a:defRPr>
            </a:lvl1pPr>
            <a:lvl2pPr>
              <a:defRPr lang="ja-JP" sz="2800">
                <a:latin typeface="Meiryo UI" panose="020B0604030504040204" pitchFamily="50" charset="-128"/>
                <a:ea typeface="Meiryo UI" panose="020B0604030504040204" pitchFamily="50" charset="-128"/>
              </a:defRPr>
            </a:lvl2pPr>
            <a:lvl3pPr>
              <a:defRPr lang="ja-JP" sz="2400">
                <a:latin typeface="Meiryo UI" panose="020B0604030504040204" pitchFamily="50" charset="-128"/>
                <a:ea typeface="Meiryo UI" panose="020B0604030504040204" pitchFamily="50" charset="-128"/>
              </a:defRPr>
            </a:lvl3pPr>
            <a:lvl4pPr>
              <a:defRPr lang="ja-JP" sz="2000">
                <a:latin typeface="Meiryo UI" panose="020B0604030504040204" pitchFamily="50" charset="-128"/>
                <a:ea typeface="Meiryo UI" panose="020B0604030504040204" pitchFamily="50" charset="-128"/>
              </a:defRPr>
            </a:lvl4pPr>
            <a:lvl5pPr>
              <a:defRPr lang="ja-JP" sz="2000">
                <a:latin typeface="Meiryo UI" panose="020B0604030504040204" pitchFamily="50" charset="-128"/>
                <a:ea typeface="Meiryo UI" panose="020B0604030504040204" pitchFamily="50" charset="-128"/>
              </a:defRPr>
            </a:lvl5pPr>
            <a:lvl6pPr>
              <a:defRPr lang="ja-JP" sz="2000"/>
            </a:lvl6pPr>
            <a:lvl7pPr>
              <a:defRPr lang="ja-JP" sz="2000"/>
            </a:lvl7pPr>
            <a:lvl8pPr>
              <a:defRPr lang="ja-JP" sz="2000"/>
            </a:lvl8pPr>
            <a:lvl9pPr>
              <a:defRPr lang="ja-JP" sz="2000"/>
            </a:lvl9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11" name="フリーフォーム:図形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760938" y="755372"/>
            <a:ext cx="3931920" cy="1527048"/>
          </a:xfrm>
        </p:spPr>
        <p:txBody>
          <a:bodyPr rtlCol="0" anchor="b"/>
          <a:lstStyle>
            <a:lvl1pPr>
              <a:lnSpc>
                <a:spcPct val="100000"/>
              </a:lnSpc>
              <a:defRPr lang="ja-JP" sz="32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7" name="スライド番号プレースホルダー 6"/>
          <p:cNvSpPr>
            <a:spLocks noGrp="1"/>
          </p:cNvSpPr>
          <p:nvPr>
            <p:ph type="sldNum" sz="quarter" idx="12"/>
          </p:nvPr>
        </p:nvSpPr>
        <p:spPr/>
        <p:txBody>
          <a:bodyPr rtlCol="0"/>
          <a:lstStyle>
            <a:lvl1pPr>
              <a:defRPr lang="ja-JP">
                <a:latin typeface="Meiryo UI" panose="020B0604030504040204" pitchFamily="50" charset="-128"/>
                <a:ea typeface="Meiryo UI" panose="020B0604030504040204" pitchFamily="50" charset="-128"/>
                <a:cs typeface="+mn-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4" name="テキスト プレースホルダー 3"/>
          <p:cNvSpPr>
            <a:spLocks noGrp="1"/>
          </p:cNvSpPr>
          <p:nvPr>
            <p:ph type="body" sz="half" idx="2" hasCustomPrompt="1"/>
          </p:nvPr>
        </p:nvSpPr>
        <p:spPr>
          <a:xfrm>
            <a:off x="760938" y="2286001"/>
            <a:ext cx="3931920" cy="3811588"/>
          </a:xfrm>
        </p:spPr>
        <p:txBody>
          <a:bodyPr rtlCol="0"/>
          <a:lstStyle>
            <a:lvl1pPr marL="0" indent="0">
              <a:buNone/>
              <a:defRPr lang="ja-JP" sz="1600">
                <a:latin typeface="Meiryo UI" panose="020B0604030504040204" pitchFamily="50" charset="-128"/>
                <a:ea typeface="Meiryo UI" panose="020B0604030504040204" pitchFamily="50" charset="-128"/>
              </a:defRPr>
            </a:lvl1pPr>
            <a:lvl2pPr marL="457200" indent="0">
              <a:buNone/>
              <a:defRPr lang="ja-JP" sz="1400"/>
            </a:lvl2pPr>
            <a:lvl3pPr marL="914400" indent="0">
              <a:buNone/>
              <a:defRPr lang="ja-JP" sz="1200"/>
            </a:lvl3pPr>
            <a:lvl4pPr marL="1371600" indent="0">
              <a:buNone/>
              <a:defRPr lang="ja-JP" sz="1000"/>
            </a:lvl4pPr>
            <a:lvl5pPr marL="1828800" indent="0">
              <a:buNone/>
              <a:defRPr lang="ja-JP" sz="1000"/>
            </a:lvl5pPr>
            <a:lvl6pPr marL="2286000" indent="0">
              <a:buNone/>
              <a:defRPr lang="ja-JP" sz="1000"/>
            </a:lvl6pPr>
            <a:lvl7pPr marL="2743200" indent="0">
              <a:buNone/>
              <a:defRPr lang="ja-JP" sz="1000"/>
            </a:lvl7pPr>
            <a:lvl8pPr marL="3200400" indent="0">
              <a:buNone/>
              <a:defRPr lang="ja-JP" sz="1000"/>
            </a:lvl8pPr>
            <a:lvl9pPr marL="3657600" indent="0">
              <a:buNone/>
              <a:defRPr lang="ja-JP" sz="1000"/>
            </a:lvl9pPr>
          </a:lstStyle>
          <a:p>
            <a:pPr lvl="0" rtl="0"/>
            <a:r>
              <a:rPr lang="ja-JP"/>
              <a:t>クリックしてテキストを追加</a:t>
            </a:r>
          </a:p>
        </p:txBody>
      </p:sp>
      <p:sp>
        <p:nvSpPr>
          <p:cNvPr id="3" name="図プレースホルダー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ja-JP" sz="2800">
                <a:latin typeface="Meiryo UI" panose="020B0604030504040204" pitchFamily="50" charset="-128"/>
                <a:ea typeface="Meiryo UI" panose="020B0604030504040204" pitchFamily="50" charset="-128"/>
              </a:defRPr>
            </a:lvl1pPr>
            <a:lvl2pPr marL="457200" indent="0">
              <a:buNone/>
              <a:defRPr lang="ja-JP" sz="2800"/>
            </a:lvl2pPr>
            <a:lvl3pPr marL="914400" indent="0">
              <a:buNone/>
              <a:defRPr lang="ja-JP" sz="2400"/>
            </a:lvl3pPr>
            <a:lvl4pPr marL="1371600" indent="0">
              <a:buNone/>
              <a:defRPr lang="ja-JP" sz="2000"/>
            </a:lvl4pPr>
            <a:lvl5pPr marL="1828800" indent="0">
              <a:buNone/>
              <a:defRPr lang="ja-JP" sz="2000"/>
            </a:lvl5pPr>
            <a:lvl6pPr marL="2286000" indent="0">
              <a:buNone/>
              <a:defRPr lang="ja-JP" sz="2000"/>
            </a:lvl6pPr>
            <a:lvl7pPr marL="2743200" indent="0">
              <a:buNone/>
              <a:defRPr lang="ja-JP" sz="2000"/>
            </a:lvl7pPr>
            <a:lvl8pPr marL="3200400" indent="0">
              <a:buNone/>
              <a:defRPr lang="ja-JP" sz="2000"/>
            </a:lvl8pPr>
            <a:lvl9pPr marL="3657600" indent="0">
              <a:buNone/>
              <a:defRPr lang="ja-JP" sz="2000"/>
            </a:lvl9pPr>
          </a:lstStyle>
          <a:p>
            <a:pPr rtl="0"/>
            <a:r>
              <a:rPr lang="ja-JP"/>
              <a:t>クリックして写真を追加</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タイトル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8" name="図プレースホルダー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6" name="フリーフォーム(F)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52" name="図プレースホルダー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引用文">
    <p:spTree>
      <p:nvGrpSpPr>
        <p:cNvPr id="1" name=""/>
        <p:cNvGrpSpPr/>
        <p:nvPr/>
      </p:nvGrpSpPr>
      <p:grpSpPr>
        <a:xfrm>
          <a:off x="0" y="0"/>
          <a:ext cx="0" cy="0"/>
          <a:chOff x="0" y="0"/>
          <a:chExt cx="0" cy="0"/>
        </a:xfrm>
      </p:grpSpPr>
      <p:sp>
        <p:nvSpPr>
          <p:cNvPr id="32" name="画像​​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3" name="フリーフォーム:図形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9" name="フリーフォーム(F)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1" name="フリーフォーム(F)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3" name="画像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ja-JP" sz="36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3" name="コンテンツ プレースホルダー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スライド番号プレースホルダー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較 1">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 name="画像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3" name="画像​​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703311" y="-2784"/>
            <a:ext cx="1734410" cy="5167313"/>
          </a:xfrm>
          <a:prstGeom prst="rect">
            <a:avLst/>
          </a:prstGeom>
        </p:spPr>
      </p:pic>
      <p:sp>
        <p:nvSpPr>
          <p:cNvPr id="39" name="フリーフォーム:図形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7" name="画像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9" name="画像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18457" y="3440504"/>
            <a:ext cx="1719263" cy="1724025"/>
          </a:xfrm>
          <a:prstGeom prst="rect">
            <a:avLst/>
          </a:prstGeom>
        </p:spPr>
      </p:pic>
      <p:sp>
        <p:nvSpPr>
          <p:cNvPr id="16" name="スライド番号プレースホルダー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4">
    <p:spTree>
      <p:nvGrpSpPr>
        <p:cNvPr id="1" name=""/>
        <p:cNvGrpSpPr/>
        <p:nvPr/>
      </p:nvGrpSpPr>
      <p:grpSpPr>
        <a:xfrm>
          <a:off x="0" y="0"/>
          <a:ext cx="0" cy="0"/>
          <a:chOff x="0" y="0"/>
          <a:chExt cx="0" cy="0"/>
        </a:xfrm>
      </p:grpSpPr>
      <p:sp>
        <p:nvSpPr>
          <p:cNvPr id="27" name="フリーフォーム(F)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20" name="タイトル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altLang="en-US" b="1" noProof="0" dirty="0"/>
              <a:t>クリックしてタイトルを追加</a:t>
            </a:r>
          </a:p>
        </p:txBody>
      </p:sp>
      <p:sp>
        <p:nvSpPr>
          <p:cNvPr id="19" name="スライド番号プレースホルダー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noProof="0" smtClean="0"/>
              <a:pPr/>
              <a:t>‹#›</a:t>
            </a:fld>
            <a:endParaRPr lang="ja-JP" altLang="en-US" noProof="0" dirty="0">
              <a:latin typeface="Meiryo UI" panose="020B0604030504040204" pitchFamily="50" charset="-128"/>
            </a:endParaRPr>
          </a:p>
        </p:txBody>
      </p:sp>
      <p:sp>
        <p:nvSpPr>
          <p:cNvPr id="23" name="コンテンツ プレースホルダー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25" name="コンテンツ プレースホルダー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ムライン 1">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コンテンツ プレースホルダー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ja-JP" sz="1800">
                <a:latin typeface="Meiryo UI" panose="020B0604030504040204" pitchFamily="50" charset="-128"/>
                <a:ea typeface="Meiryo UI" panose="020B0604030504040204" pitchFamily="50" charset="-128"/>
              </a:defRPr>
            </a:lvl1pPr>
            <a:lvl2pPr marL="745236" indent="-342900">
              <a:spcBef>
                <a:spcPts val="1000"/>
              </a:spcBef>
              <a:buFont typeface="+mj-lt"/>
              <a:buAutoNum type="alphaLcPeriod"/>
              <a:defRPr lang="ja-JP" sz="1800">
                <a:latin typeface="Meiryo UI" panose="020B0604030504040204" pitchFamily="50" charset="-128"/>
                <a:ea typeface="Meiryo UI" panose="020B0604030504040204" pitchFamily="50" charset="-128"/>
              </a:defRPr>
            </a:lvl2pPr>
            <a:lvl3pPr marL="1202436" indent="-342900">
              <a:spcBef>
                <a:spcPts val="1000"/>
              </a:spcBef>
              <a:buFont typeface="+mj-lt"/>
              <a:buAutoNum type="arabicParenR"/>
              <a:defRPr lang="ja-JP" sz="1800">
                <a:latin typeface="Meiryo UI" panose="020B0604030504040204" pitchFamily="50" charset="-128"/>
                <a:ea typeface="Meiryo UI" panose="020B0604030504040204" pitchFamily="50" charset="-128"/>
              </a:defRPr>
            </a:lvl3pPr>
            <a:lvl4pPr marL="1659636" indent="-342900">
              <a:spcBef>
                <a:spcPts val="1000"/>
              </a:spcBef>
              <a:buFont typeface="+mj-lt"/>
              <a:buAutoNum type="alphaLcParenR"/>
              <a:defRPr lang="ja-JP" sz="1800">
                <a:latin typeface="Meiryo UI" panose="020B0604030504040204" pitchFamily="50" charset="-128"/>
                <a:ea typeface="Meiryo UI" panose="020B0604030504040204" pitchFamily="50" charset="-128"/>
              </a:defRPr>
            </a:lvl4pPr>
            <a:lvl5pPr indent="-283464">
              <a:spcBef>
                <a:spcPts val="1000"/>
              </a:spcBef>
              <a:defRPr lang="ja-JP" sz="1800"/>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p:txBody>
      </p:sp>
      <p:sp>
        <p:nvSpPr>
          <p:cNvPr id="3" name="コンテンツ プレースホルダー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indent="-283464">
              <a:spcBef>
                <a:spcPts val="1000"/>
              </a:spcBef>
              <a:defRPr lang="ja-JP" sz="1800">
                <a:latin typeface="Meiryo UI" panose="020B0604030504040204" pitchFamily="50" charset="-128"/>
                <a:ea typeface="Meiryo UI" panose="020B0604030504040204" pitchFamily="50" charset="-128"/>
              </a:defRPr>
            </a:lvl2pPr>
            <a:lvl3pPr indent="-283464">
              <a:spcBef>
                <a:spcPts val="1000"/>
              </a:spcBef>
              <a:defRPr lang="ja-JP" sz="1800">
                <a:latin typeface="Meiryo UI" panose="020B0604030504040204" pitchFamily="50" charset="-128"/>
                <a:ea typeface="Meiryo UI" panose="020B0604030504040204" pitchFamily="50" charset="-128"/>
              </a:defRPr>
            </a:lvl3pPr>
            <a:lvl4pPr indent="-283464">
              <a:spcBef>
                <a:spcPts val="1000"/>
              </a:spcBef>
              <a:defRPr lang="ja-JP" sz="1800">
                <a:latin typeface="Meiryo UI" panose="020B0604030504040204" pitchFamily="50" charset="-128"/>
                <a:ea typeface="Meiryo UI" panose="020B0604030504040204" pitchFamily="50" charset="-128"/>
              </a:defRPr>
            </a:lvl4pPr>
            <a:lvl5pPr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1" name="図プレースホルダー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grpSp>
        <p:nvGrpSpPr>
          <p:cNvPr id="32" name="グループ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フリーフォーム:図形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21" name="フリーフォーム:図形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2" name="フリーフォーム:図形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3" name="画像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44" name="スライド番号プレースホルダー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フリーフォーム(F)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6" name="画像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21" name="画像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rot="5400000">
            <a:off x="9991886" y="1247775"/>
            <a:ext cx="2200114" cy="2200114"/>
          </a:xfrm>
          <a:prstGeom prst="rect">
            <a:avLst/>
          </a:prstGeom>
        </p:spPr>
      </p:pic>
      <p:sp>
        <p:nvSpPr>
          <p:cNvPr id="12" name="フリーフォーム(F)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914400" y="1057274"/>
            <a:ext cx="7843837" cy="1012782"/>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30" name="コンテンツ プレースホルダー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 name="図プレースホルダー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20" name="スライド番号プレースホルダー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ja-JP"/>
            </a:defPPr>
          </a:lstStyle>
          <a:p>
            <a:pPr lvl="0" rtl="0"/>
            <a:r>
              <a:rPr lang="ja-JP"/>
              <a:t>クリックしてマスター テキストのスタイルを編集</a:t>
            </a:r>
          </a:p>
          <a:p>
            <a:pPr lvl="1" rtl="0"/>
            <a:r>
              <a:rPr lang="ja-JP"/>
              <a:t>第 2 レベル</a:t>
            </a:r>
          </a:p>
          <a:p>
            <a:pPr lvl="2" rtl="0"/>
            <a:r>
              <a:rPr lang="ja-JP"/>
              <a:t>第 3 レベル</a:t>
            </a:r>
          </a:p>
          <a:p>
            <a:pPr lvl="3" rtl="0"/>
            <a:r>
              <a:rPr lang="ja-JP"/>
              <a:t>第 4 レベル</a:t>
            </a:r>
          </a:p>
          <a:p>
            <a:pPr lvl="4" rtl="0"/>
            <a:r>
              <a:rPr lang="ja-JP"/>
              <a:t>第 5 レベル</a:t>
            </a:r>
            <a:endParaRPr lang="ja-JP"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accent6"/>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accent6"/>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accent6"/>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accent6"/>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ifna.who.int/" TargetMode="External"/><Relationship Id="rId5" Type="http://schemas.openxmlformats.org/officeDocument/2006/relationships/hyperlink" Target="https://www.who.int/news/item/14-05-2018-who-plan-to-eliminate-industrially-produced-trans-fatty-acids-from-global-food-supply" TargetMode="External"/><Relationship Id="rId4" Type="http://schemas.openxmlformats.org/officeDocument/2006/relationships/hyperlink" Target="https://www.who.int/publications/i/item/924120916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aff.go.jp/j/syouan/seisaku/trans_fat/t_torikumi/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sc.go.jp/osirase/trans_fa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j-margarine.com/wordpress/wp-content/uploads/2026/02/materials_r7_01-12.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ff.go.jp/j/syouan/seisaku/trans_fat/t_kihon/content.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j-margarine.co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mailto:jmia1947@j-margar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a:spLocks noGrp="1"/>
          </p:cNvSpPr>
          <p:nvPr>
            <p:ph type="ctrTitle"/>
          </p:nvPr>
        </p:nvSpPr>
        <p:spPr>
          <a:xfrm>
            <a:off x="3222931" y="810227"/>
            <a:ext cx="5746140" cy="2049931"/>
          </a:xfrm>
        </p:spPr>
        <p:txBody>
          <a:bodyPr rtlCol="0" anchor="ctr"/>
          <a:lstStyle>
            <a:defPPr>
              <a:defRPr lang="ja-JP"/>
            </a:defPPr>
          </a:lstStyle>
          <a:p>
            <a:pPr rtl="0"/>
            <a:r>
              <a:rPr lang="ja-JP" altLang="en-US" dirty="0"/>
              <a:t>今どきの</a:t>
            </a:r>
            <a:br>
              <a:rPr lang="en-US" altLang="ja-JP" dirty="0"/>
            </a:br>
            <a:r>
              <a:rPr lang="ja-JP" altLang="en-US" dirty="0"/>
              <a:t>トランス脂肪酸の話</a:t>
            </a:r>
            <a:endParaRPr lang="ja-JP" b="1" dirty="0"/>
          </a:p>
        </p:txBody>
      </p:sp>
      <p:sp>
        <p:nvSpPr>
          <p:cNvPr id="3" name="テキスト ボックス 2">
            <a:extLst>
              <a:ext uri="{FF2B5EF4-FFF2-40B4-BE49-F238E27FC236}">
                <a16:creationId xmlns:a16="http://schemas.microsoft.com/office/drawing/2014/main" id="{36FBE065-FED1-5BBD-6F10-7D09422A3E10}"/>
              </a:ext>
            </a:extLst>
          </p:cNvPr>
          <p:cNvSpPr txBox="1"/>
          <p:nvPr/>
        </p:nvSpPr>
        <p:spPr>
          <a:xfrm>
            <a:off x="4529470" y="3753293"/>
            <a:ext cx="3678865" cy="1200329"/>
          </a:xfrm>
          <a:prstGeom prst="rect">
            <a:avLst/>
          </a:prstGeom>
          <a:noFill/>
        </p:spPr>
        <p:txBody>
          <a:bodyPr wrap="square" rtlCol="0">
            <a:spAutoFit/>
          </a:bodyPr>
          <a:lstStyle/>
          <a:p>
            <a:r>
              <a:rPr kumimoji="1" lang="ja-JP" altLang="en-US" dirty="0"/>
              <a:t>　　　</a:t>
            </a:r>
            <a:r>
              <a:rPr kumimoji="1" lang="ja-JP" altLang="en-US" sz="2400" dirty="0"/>
              <a:t>　</a:t>
            </a:r>
            <a:r>
              <a:rPr kumimoji="1" lang="en-US" altLang="ja-JP" sz="2400" dirty="0">
                <a:solidFill>
                  <a:schemeClr val="accent6"/>
                </a:solidFill>
              </a:rPr>
              <a:t>2026</a:t>
            </a:r>
            <a:r>
              <a:rPr kumimoji="1" lang="ja-JP" altLang="en-US" sz="2400" dirty="0">
                <a:solidFill>
                  <a:schemeClr val="accent6"/>
                </a:solidFill>
              </a:rPr>
              <a:t>年４月</a:t>
            </a:r>
            <a:endParaRPr kumimoji="1" lang="en-US" altLang="ja-JP" sz="2400" dirty="0">
              <a:solidFill>
                <a:schemeClr val="accent6"/>
              </a:solidFill>
            </a:endParaRPr>
          </a:p>
          <a:p>
            <a:r>
              <a:rPr kumimoji="1" lang="ja-JP" altLang="en-US" sz="2400" dirty="0">
                <a:solidFill>
                  <a:schemeClr val="accent6"/>
                </a:solidFill>
              </a:rPr>
              <a:t>　</a:t>
            </a:r>
            <a:endParaRPr kumimoji="1" lang="en-US" altLang="ja-JP" sz="2400" dirty="0">
              <a:solidFill>
                <a:schemeClr val="accent6"/>
              </a:solidFill>
            </a:endParaRPr>
          </a:p>
          <a:p>
            <a:r>
              <a:rPr kumimoji="1" lang="ja-JP" altLang="en-US" sz="2400" dirty="0">
                <a:solidFill>
                  <a:schemeClr val="accent6"/>
                </a:solidFill>
              </a:rPr>
              <a:t>　日本マーガリン工業会</a:t>
            </a:r>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D22C5-0C9E-B582-A8FE-B45E70A01E7F}"/>
              </a:ext>
            </a:extLst>
          </p:cNvPr>
          <p:cNvSpPr>
            <a:spLocks noGrp="1"/>
          </p:cNvSpPr>
          <p:nvPr>
            <p:ph type="ctrTitle"/>
          </p:nvPr>
        </p:nvSpPr>
        <p:spPr>
          <a:xfrm>
            <a:off x="425302" y="443757"/>
            <a:ext cx="11249247" cy="680485"/>
          </a:xfrm>
          <a:solidFill>
            <a:srgbClr val="FDFBF6"/>
          </a:solidFill>
        </p:spPr>
        <p:txBody>
          <a:bodyPr rtlCol="0"/>
          <a:lstStyle>
            <a:defPPr>
              <a:defRPr lang="ja-JP"/>
            </a:defPPr>
          </a:lstStyle>
          <a:p>
            <a:pPr rtl="0"/>
            <a:r>
              <a:rPr lang="ja-JP" altLang="en-US" sz="3400" b="1" dirty="0">
                <a:highlight>
                  <a:srgbClr val="FFEFEF"/>
                </a:highlight>
              </a:rPr>
              <a:t>トランス脂肪酸</a:t>
            </a:r>
            <a:r>
              <a:rPr lang="ja-JP" altLang="en-US" sz="3400" dirty="0">
                <a:highlight>
                  <a:srgbClr val="FFEFEF"/>
                </a:highlight>
              </a:rPr>
              <a:t>は</a:t>
            </a:r>
            <a:r>
              <a:rPr lang="ja-JP" altLang="en-US" sz="3400" b="1" dirty="0">
                <a:highlight>
                  <a:srgbClr val="FFEFEF"/>
                </a:highlight>
              </a:rPr>
              <a:t>どうやって生成される、どんなリスクがあるの？</a:t>
            </a:r>
            <a:endParaRPr lang="ja-JP" sz="3400" b="1" dirty="0">
              <a:highlight>
                <a:srgbClr val="FFEFEF"/>
              </a:highlight>
            </a:endParaRPr>
          </a:p>
        </p:txBody>
      </p:sp>
      <p:sp>
        <p:nvSpPr>
          <p:cNvPr id="3" name="サブタイトル 2">
            <a:extLst>
              <a:ext uri="{FF2B5EF4-FFF2-40B4-BE49-F238E27FC236}">
                <a16:creationId xmlns:a16="http://schemas.microsoft.com/office/drawing/2014/main" id="{D8B5CEF2-E667-BBB5-2EA6-C06F93B6DE12}"/>
              </a:ext>
            </a:extLst>
          </p:cNvPr>
          <p:cNvSpPr>
            <a:spLocks noGrp="1"/>
          </p:cNvSpPr>
          <p:nvPr>
            <p:ph type="subTitle" idx="1"/>
          </p:nvPr>
        </p:nvSpPr>
        <p:spPr>
          <a:xfrm>
            <a:off x="287078" y="1472200"/>
            <a:ext cx="7251405" cy="4019107"/>
          </a:xfrm>
        </p:spPr>
        <p:txBody>
          <a:bodyPr rtlCol="0">
            <a:normAutofit fontScale="77500" lnSpcReduction="20000"/>
          </a:bodyPr>
          <a:lstStyle>
            <a:defPPr>
              <a:defRPr lang="ja-JP"/>
            </a:defPPr>
          </a:lstStyle>
          <a:p>
            <a:pPr rtl="0"/>
            <a:endParaRPr lang="en-US" altLang="ja-JP" dirty="0"/>
          </a:p>
          <a:p>
            <a:pPr rtl="0"/>
            <a:r>
              <a:rPr lang="ja-JP" altLang="en-US" dirty="0"/>
              <a:t>　食品３大栄養素の一つである脂質を構成する成分です。脂肪酸は、　大きく分けて２種類。飽和脂肪酸と</a:t>
            </a:r>
            <a:r>
              <a:rPr lang="ja-JP" altLang="en-US" dirty="0">
                <a:solidFill>
                  <a:schemeClr val="accent1">
                    <a:lumMod val="50000"/>
                  </a:schemeClr>
                </a:solidFill>
              </a:rPr>
              <a:t>不飽和脂肪酸</a:t>
            </a:r>
            <a:r>
              <a:rPr lang="ja-JP" altLang="en-US" dirty="0"/>
              <a:t>があります。</a:t>
            </a:r>
            <a:endParaRPr lang="en-US" altLang="ja-JP" dirty="0"/>
          </a:p>
          <a:p>
            <a:pPr rtl="0"/>
            <a:r>
              <a:rPr lang="ja-JP" altLang="en-US" dirty="0"/>
              <a:t>　トランス脂肪酸</a:t>
            </a:r>
            <a:r>
              <a:rPr lang="ja-JP" altLang="en-US" dirty="0">
                <a:solidFill>
                  <a:schemeClr val="accent1">
                    <a:lumMod val="50000"/>
                  </a:schemeClr>
                </a:solidFill>
              </a:rPr>
              <a:t>（トランス型の</a:t>
            </a:r>
            <a:r>
              <a:rPr lang="en-US" altLang="ja-JP" dirty="0">
                <a:solidFill>
                  <a:schemeClr val="accent1">
                    <a:lumMod val="50000"/>
                  </a:schemeClr>
                </a:solidFill>
              </a:rPr>
              <a:t>2</a:t>
            </a:r>
            <a:r>
              <a:rPr lang="ja-JP" altLang="en-US" dirty="0">
                <a:solidFill>
                  <a:schemeClr val="accent1">
                    <a:lumMod val="50000"/>
                  </a:schemeClr>
                </a:solidFill>
              </a:rPr>
              <a:t>重結合をもつ不飽和脂肪酸）</a:t>
            </a:r>
            <a:r>
              <a:rPr lang="ja-JP" altLang="en-US" dirty="0"/>
              <a:t>は、</a:t>
            </a:r>
            <a:endParaRPr lang="en-US" altLang="ja-JP" dirty="0"/>
          </a:p>
          <a:p>
            <a:pPr rtl="0"/>
            <a:r>
              <a:rPr lang="ja-JP" altLang="en-US" dirty="0"/>
              <a:t>主に、</a:t>
            </a:r>
            <a:r>
              <a:rPr lang="ja-JP" altLang="en-US" dirty="0">
                <a:solidFill>
                  <a:srgbClr val="202C8F"/>
                </a:solidFill>
              </a:rPr>
              <a:t>次の３つの過程</a:t>
            </a:r>
            <a:r>
              <a:rPr lang="ja-JP" altLang="en-US" dirty="0"/>
              <a:t>から生成されます。</a:t>
            </a:r>
            <a:endParaRPr lang="en-US" altLang="ja-JP" dirty="0"/>
          </a:p>
          <a:p>
            <a:pPr rtl="0"/>
            <a:endParaRPr lang="en-US" altLang="ja-JP" dirty="0"/>
          </a:p>
          <a:p>
            <a:pPr rtl="0"/>
            <a:r>
              <a:rPr lang="ja-JP" altLang="en-US" dirty="0"/>
              <a:t>　　</a:t>
            </a:r>
            <a:r>
              <a:rPr lang="ja-JP" altLang="en-US" dirty="0">
                <a:solidFill>
                  <a:schemeClr val="accent1">
                    <a:lumMod val="50000"/>
                  </a:schemeClr>
                </a:solidFill>
              </a:rPr>
              <a:t>①　植物油等を食用に供するため、精製工程で高温に加熱され生成　</a:t>
            </a:r>
            <a:endParaRPr lang="en-US" altLang="ja-JP" dirty="0">
              <a:solidFill>
                <a:schemeClr val="accent1">
                  <a:lumMod val="50000"/>
                </a:schemeClr>
              </a:solidFill>
            </a:endParaRPr>
          </a:p>
          <a:p>
            <a:pPr rtl="0"/>
            <a:r>
              <a:rPr lang="ja-JP" altLang="en-US" dirty="0">
                <a:solidFill>
                  <a:schemeClr val="accent1">
                    <a:lumMod val="50000"/>
                  </a:schemeClr>
                </a:solidFill>
              </a:rPr>
              <a:t>　　②　植物油等に水素を添加し、固体化する過程で生成　</a:t>
            </a:r>
            <a:r>
              <a:rPr lang="ja-JP" altLang="en-US" sz="1300" dirty="0">
                <a:solidFill>
                  <a:schemeClr val="accent1">
                    <a:lumMod val="50000"/>
                  </a:schemeClr>
                </a:solidFill>
              </a:rPr>
              <a:t>*１</a:t>
            </a:r>
            <a:endParaRPr lang="en-US" altLang="ja-JP" sz="1300" dirty="0">
              <a:solidFill>
                <a:schemeClr val="accent1">
                  <a:lumMod val="50000"/>
                </a:schemeClr>
              </a:solidFill>
            </a:endParaRPr>
          </a:p>
          <a:p>
            <a:pPr rtl="0"/>
            <a:r>
              <a:rPr lang="ja-JP" altLang="en-US" dirty="0">
                <a:solidFill>
                  <a:schemeClr val="accent1">
                    <a:lumMod val="50000"/>
                  </a:schemeClr>
                </a:solidFill>
              </a:rPr>
              <a:t>　　③　自然界で、牛（反芻動物）などの第一胃内においてバクテリア　</a:t>
            </a:r>
            <a:endParaRPr lang="en-US" altLang="ja-JP" dirty="0">
              <a:solidFill>
                <a:schemeClr val="accent1">
                  <a:lumMod val="50000"/>
                </a:schemeClr>
              </a:solidFill>
            </a:endParaRPr>
          </a:p>
          <a:p>
            <a:pPr rtl="0"/>
            <a:r>
              <a:rPr lang="ja-JP" altLang="en-US" dirty="0">
                <a:solidFill>
                  <a:schemeClr val="accent1">
                    <a:lumMod val="50000"/>
                  </a:schemeClr>
                </a:solidFill>
              </a:rPr>
              <a:t>　　　　により生成（乳、脂肪、肉などに少量含まれます）</a:t>
            </a:r>
            <a:endParaRPr lang="en-US" altLang="ja-JP" dirty="0">
              <a:solidFill>
                <a:schemeClr val="accent1">
                  <a:lumMod val="50000"/>
                </a:schemeClr>
              </a:solidFill>
            </a:endParaRPr>
          </a:p>
          <a:p>
            <a:pPr rtl="0"/>
            <a:endParaRPr lang="en-US" altLang="ja-JP" dirty="0"/>
          </a:p>
          <a:p>
            <a:pPr rtl="0"/>
            <a:r>
              <a:rPr lang="ja-JP" altLang="en-US" dirty="0"/>
              <a:t>　トランス脂肪酸は、ほとんど全ての油脂製品に入っており、摂りすぎると、　冠動脈性心疾患等の生活習慣病のリスクが高まります。</a:t>
            </a:r>
            <a:endParaRPr lang="en-US" altLang="ja-JP" dirty="0"/>
          </a:p>
          <a:p>
            <a:pPr rtl="0"/>
            <a:endParaRPr lang="en-US" altLang="ja-JP" dirty="0"/>
          </a:p>
          <a:p>
            <a:pPr rtl="0"/>
            <a:endParaRPr lang="en-US" altLang="ja-JP" dirty="0"/>
          </a:p>
          <a:p>
            <a:pPr rtl="0"/>
            <a:endParaRPr lang="en-US" altLang="ja-JP" dirty="0"/>
          </a:p>
          <a:p>
            <a:pPr rtl="0"/>
            <a:endParaRPr lang="ja-JP" dirty="0"/>
          </a:p>
        </p:txBody>
      </p:sp>
      <p:pic>
        <p:nvPicPr>
          <p:cNvPr id="1026" name="Picture 2" descr="オレイン酸とエライジン酸">
            <a:extLst>
              <a:ext uri="{FF2B5EF4-FFF2-40B4-BE49-F238E27FC236}">
                <a16:creationId xmlns:a16="http://schemas.microsoft.com/office/drawing/2014/main" id="{228DB70A-496F-90BF-C339-BB3FC2473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540" y="1988288"/>
            <a:ext cx="3760381" cy="35406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69DDF40-20DE-E927-9A5D-236A83405AE4}"/>
              </a:ext>
            </a:extLst>
          </p:cNvPr>
          <p:cNvSpPr txBox="1"/>
          <p:nvPr/>
        </p:nvSpPr>
        <p:spPr>
          <a:xfrm>
            <a:off x="8272130" y="5645888"/>
            <a:ext cx="3508744" cy="261610"/>
          </a:xfrm>
          <a:prstGeom prst="rect">
            <a:avLst/>
          </a:prstGeom>
          <a:noFill/>
        </p:spPr>
        <p:txBody>
          <a:bodyPr wrap="square" rtlCol="0">
            <a:spAutoFit/>
          </a:bodyPr>
          <a:lstStyle/>
          <a:p>
            <a:r>
              <a:rPr kumimoji="1" lang="ja-JP" altLang="en-US" sz="1100" dirty="0"/>
              <a:t>（出典）農林水産省：トランス脂肪酸</a:t>
            </a:r>
          </a:p>
        </p:txBody>
      </p:sp>
      <p:sp>
        <p:nvSpPr>
          <p:cNvPr id="5" name="テキスト ボックス 4">
            <a:extLst>
              <a:ext uri="{FF2B5EF4-FFF2-40B4-BE49-F238E27FC236}">
                <a16:creationId xmlns:a16="http://schemas.microsoft.com/office/drawing/2014/main" id="{F575E38C-EC3F-DCEF-D320-D9F407DCDA9E}"/>
              </a:ext>
            </a:extLst>
          </p:cNvPr>
          <p:cNvSpPr txBox="1"/>
          <p:nvPr/>
        </p:nvSpPr>
        <p:spPr>
          <a:xfrm>
            <a:off x="425302" y="5619607"/>
            <a:ext cx="7410893" cy="738664"/>
          </a:xfrm>
          <a:prstGeom prst="rect">
            <a:avLst/>
          </a:prstGeom>
          <a:noFill/>
        </p:spPr>
        <p:txBody>
          <a:bodyPr wrap="square" rtlCol="0">
            <a:spAutoFit/>
          </a:bodyPr>
          <a:lstStyle/>
          <a:p>
            <a:r>
              <a:rPr kumimoji="1" lang="ja-JP" altLang="en-US" sz="1400" dirty="0">
                <a:solidFill>
                  <a:schemeClr val="accent1">
                    <a:lumMod val="50000"/>
                  </a:schemeClr>
                </a:solidFill>
              </a:rPr>
              <a:t>*１　　部分水素添加油脂は、不飽和脂肪酸の反応部位の一部に対して水素添加を行った油脂のことで、水素添加の程度を変えることで、油脂の融点や流動性、柔らかさなどの性質を調整できますが、この過程で、トランス脂肪酸が生成されます。</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914400" y="392244"/>
            <a:ext cx="9551624" cy="651967"/>
          </a:xfrm>
        </p:spPr>
        <p:txBody>
          <a:bodyPr rtlCol="0"/>
          <a:lstStyle>
            <a:defPPr>
              <a:defRPr lang="ja-JP"/>
            </a:defPPr>
          </a:lstStyle>
          <a:p>
            <a:pPr rtl="0"/>
            <a:r>
              <a:rPr lang="ja-JP" altLang="en-US" b="1" dirty="0">
                <a:highlight>
                  <a:srgbClr val="FFEFEF"/>
                </a:highlight>
              </a:rPr>
              <a:t>世界におけるトランス脂肪酸の取り扱い、規制は？</a:t>
            </a:r>
            <a:endParaRPr lang="ja-JP" b="1" dirty="0">
              <a:highlight>
                <a:srgbClr val="FFEFEF"/>
              </a:highlight>
            </a:endParaRPr>
          </a:p>
        </p:txBody>
      </p:sp>
      <p:sp>
        <p:nvSpPr>
          <p:cNvPr id="3" name="コンテンツ プレースホルダー 2">
            <a:extLst>
              <a:ext uri="{FF2B5EF4-FFF2-40B4-BE49-F238E27FC236}">
                <a16:creationId xmlns:a16="http://schemas.microsoft.com/office/drawing/2014/main" id="{D4D22962-3C7F-E480-5C35-7F4860A098E1}"/>
              </a:ext>
            </a:extLst>
          </p:cNvPr>
          <p:cNvSpPr>
            <a:spLocks noGrp="1"/>
          </p:cNvSpPr>
          <p:nvPr>
            <p:ph idx="1"/>
          </p:nvPr>
        </p:nvSpPr>
        <p:spPr>
          <a:xfrm>
            <a:off x="303942" y="1652786"/>
            <a:ext cx="7649211" cy="4290814"/>
          </a:xfrm>
        </p:spPr>
        <p:txBody>
          <a:bodyPr rtlCol="0">
            <a:normAutofit fontScale="85000" lnSpcReduction="10000"/>
          </a:bodyPr>
          <a:lstStyle>
            <a:defPPr>
              <a:defRPr lang="ja-JP"/>
            </a:defPPr>
          </a:lstStyle>
          <a:p>
            <a:pPr rtl="0"/>
            <a:r>
              <a:rPr lang="ja-JP" altLang="en-US" sz="1900" dirty="0"/>
              <a:t>　</a:t>
            </a:r>
            <a:r>
              <a:rPr lang="en-US" altLang="ja-JP" sz="1900" dirty="0"/>
              <a:t>2003</a:t>
            </a:r>
            <a:r>
              <a:rPr lang="ja-JP" altLang="en-US" sz="1900" dirty="0"/>
              <a:t>年には、</a:t>
            </a:r>
            <a:r>
              <a:rPr lang="en-US" altLang="ja-JP" sz="1900" dirty="0"/>
              <a:t>WHO</a:t>
            </a:r>
            <a:r>
              <a:rPr lang="ja-JP" altLang="en-US" sz="1900" dirty="0"/>
              <a:t>は、心臓疾患等の生活習慣病の予防のために、トランス脂肪酸の摂取量を、総エネルギー摂取量の１％に相当する量より少なくすることを勧告。＊</a:t>
            </a:r>
            <a:r>
              <a:rPr lang="en-US" altLang="ja-JP" sz="1900" dirty="0"/>
              <a:t>1</a:t>
            </a:r>
          </a:p>
          <a:p>
            <a:endParaRPr lang="en-US" altLang="ja-JP" sz="2200" dirty="0"/>
          </a:p>
          <a:p>
            <a:endParaRPr lang="en-US" altLang="ja-JP" sz="1900" dirty="0"/>
          </a:p>
          <a:p>
            <a:r>
              <a:rPr lang="ja-JP" altLang="en-US" sz="1900" dirty="0"/>
              <a:t>　</a:t>
            </a:r>
            <a:r>
              <a:rPr lang="en-US" altLang="ja-JP" sz="1900" dirty="0"/>
              <a:t>2018</a:t>
            </a:r>
            <a:r>
              <a:rPr lang="ja-JP" altLang="en-US" sz="1900" dirty="0"/>
              <a:t>年には、</a:t>
            </a:r>
            <a:r>
              <a:rPr lang="en-US" altLang="ja-JP" sz="1900" dirty="0"/>
              <a:t>WHO</a:t>
            </a:r>
            <a:r>
              <a:rPr lang="ja-JP" altLang="en-US" sz="1900" dirty="0"/>
              <a:t>は、摂取量目標に加え、加工食品を製造するときに</a:t>
            </a:r>
            <a:endParaRPr lang="en-US" altLang="ja-JP" sz="1900" dirty="0"/>
          </a:p>
          <a:p>
            <a:r>
              <a:rPr lang="ja-JP" altLang="en-US" sz="1900" dirty="0"/>
              <a:t>できるトランス脂肪酸を減らすための行動計画（</a:t>
            </a:r>
            <a:r>
              <a:rPr lang="en-US" altLang="ja-JP" sz="1900" dirty="0"/>
              <a:t>REPLACE)</a:t>
            </a:r>
            <a:r>
              <a:rPr lang="ja-JP" altLang="en-US" sz="1900" dirty="0"/>
              <a:t>を公表。*２</a:t>
            </a:r>
            <a:endParaRPr lang="en-US" altLang="ja-JP" sz="1900" dirty="0"/>
          </a:p>
          <a:p>
            <a:pPr rtl="0"/>
            <a:endParaRPr lang="en-US" altLang="ja-JP" sz="2200" dirty="0">
              <a:solidFill>
                <a:srgbClr val="00B050"/>
              </a:solidFill>
            </a:endParaRPr>
          </a:p>
          <a:p>
            <a:pPr rtl="0"/>
            <a:endParaRPr lang="en-US" altLang="ja-JP" sz="1900" dirty="0">
              <a:solidFill>
                <a:srgbClr val="00B050"/>
              </a:solidFill>
            </a:endParaRPr>
          </a:p>
          <a:p>
            <a:pPr rtl="0"/>
            <a:r>
              <a:rPr lang="ja-JP" altLang="en-US" sz="1900" dirty="0">
                <a:solidFill>
                  <a:srgbClr val="00B050"/>
                </a:solidFill>
              </a:rPr>
              <a:t>　</a:t>
            </a:r>
            <a:r>
              <a:rPr lang="ja-JP" altLang="en-US" sz="1900" dirty="0">
                <a:solidFill>
                  <a:srgbClr val="202C8F"/>
                </a:solidFill>
              </a:rPr>
              <a:t>近年、</a:t>
            </a:r>
            <a:r>
              <a:rPr lang="en-US" altLang="ja-JP" sz="1900" dirty="0">
                <a:solidFill>
                  <a:srgbClr val="202C8F"/>
                </a:solidFill>
              </a:rPr>
              <a:t>WHO</a:t>
            </a:r>
            <a:r>
              <a:rPr lang="ja-JP" altLang="en-US" sz="1900" dirty="0">
                <a:solidFill>
                  <a:srgbClr val="202C8F"/>
                </a:solidFill>
              </a:rPr>
              <a:t>の取組により、規制の導入が進展している。*３</a:t>
            </a:r>
            <a:endParaRPr lang="en-US" altLang="ja-JP" sz="1200" dirty="0">
              <a:solidFill>
                <a:srgbClr val="202C8F"/>
              </a:solidFill>
            </a:endParaRPr>
          </a:p>
          <a:p>
            <a:pPr rtl="0"/>
            <a:r>
              <a:rPr lang="ja-JP" altLang="en-US" sz="1900" dirty="0">
                <a:solidFill>
                  <a:srgbClr val="202C8F"/>
                </a:solidFill>
              </a:rPr>
              <a:t>　①加工食品中の飽和脂肪酸やトランス脂肪酸の含有濃度の表示の義務</a:t>
            </a:r>
            <a:endParaRPr lang="en-US" altLang="ja-JP" sz="1900" dirty="0">
              <a:solidFill>
                <a:srgbClr val="202C8F"/>
              </a:solidFill>
            </a:endParaRPr>
          </a:p>
          <a:p>
            <a:pPr rtl="0"/>
            <a:r>
              <a:rPr lang="ja-JP" altLang="en-US" sz="1900" dirty="0">
                <a:solidFill>
                  <a:srgbClr val="202C8F"/>
                </a:solidFill>
              </a:rPr>
              <a:t>　②部分水素添加油脂の食品への使用規制</a:t>
            </a:r>
            <a:endParaRPr lang="en-US" altLang="ja-JP" sz="1900" dirty="0">
              <a:solidFill>
                <a:srgbClr val="202C8F"/>
              </a:solidFill>
            </a:endParaRPr>
          </a:p>
          <a:p>
            <a:pPr rtl="0"/>
            <a:r>
              <a:rPr lang="ja-JP" altLang="en-US" sz="1900" dirty="0">
                <a:solidFill>
                  <a:srgbClr val="202C8F"/>
                </a:solidFill>
              </a:rPr>
              <a:t>　③食用油脂中のトランス脂肪酸濃度の上限値の設定</a:t>
            </a:r>
            <a:endParaRPr lang="en-US" altLang="ja-JP" sz="1900" dirty="0">
              <a:solidFill>
                <a:srgbClr val="202C8F"/>
              </a:solidFill>
            </a:endParaRPr>
          </a:p>
          <a:p>
            <a:pPr rtl="0"/>
            <a:endParaRPr lang="en-US" altLang="ja-JP" dirty="0">
              <a:solidFill>
                <a:srgbClr val="00B0F0"/>
              </a:solidFill>
            </a:endParaRPr>
          </a:p>
          <a:p>
            <a:pPr rtl="0"/>
            <a:endParaRPr lang="en-US" altLang="ja-JP" dirty="0"/>
          </a:p>
          <a:p>
            <a:pPr rtl="0"/>
            <a:endParaRPr lang="en-US" altLang="ja-JP" dirty="0"/>
          </a:p>
          <a:p>
            <a:pPr rtl="0"/>
            <a:endParaRPr lang="en-US" altLang="ja-JP" dirty="0"/>
          </a:p>
          <a:p>
            <a:pPr rtl="0"/>
            <a:endParaRPr lang="ja-JP" dirty="0"/>
          </a:p>
        </p:txBody>
      </p:sp>
      <p:pic>
        <p:nvPicPr>
          <p:cNvPr id="6" name="図 5">
            <a:extLst>
              <a:ext uri="{FF2B5EF4-FFF2-40B4-BE49-F238E27FC236}">
                <a16:creationId xmlns:a16="http://schemas.microsoft.com/office/drawing/2014/main" id="{37997462-6356-7E15-0992-F7B38D97134F}"/>
              </a:ext>
            </a:extLst>
          </p:cNvPr>
          <p:cNvPicPr>
            <a:picLocks noChangeAspect="1"/>
          </p:cNvPicPr>
          <p:nvPr/>
        </p:nvPicPr>
        <p:blipFill>
          <a:blip r:embed="rId3"/>
          <a:stretch>
            <a:fillRect/>
          </a:stretch>
        </p:blipFill>
        <p:spPr>
          <a:xfrm>
            <a:off x="8112641" y="1775362"/>
            <a:ext cx="3827721" cy="3555205"/>
          </a:xfrm>
          <a:prstGeom prst="rect">
            <a:avLst/>
          </a:prstGeom>
        </p:spPr>
      </p:pic>
      <p:sp>
        <p:nvSpPr>
          <p:cNvPr id="7" name="テキスト ボックス 6">
            <a:extLst>
              <a:ext uri="{FF2B5EF4-FFF2-40B4-BE49-F238E27FC236}">
                <a16:creationId xmlns:a16="http://schemas.microsoft.com/office/drawing/2014/main" id="{260198F8-2905-6735-774A-CBF9F94DB1F7}"/>
              </a:ext>
            </a:extLst>
          </p:cNvPr>
          <p:cNvSpPr txBox="1"/>
          <p:nvPr/>
        </p:nvSpPr>
        <p:spPr>
          <a:xfrm>
            <a:off x="8559209" y="1443515"/>
            <a:ext cx="3221665" cy="276999"/>
          </a:xfrm>
          <a:prstGeom prst="rect">
            <a:avLst/>
          </a:prstGeom>
          <a:noFill/>
        </p:spPr>
        <p:txBody>
          <a:bodyPr wrap="square" rtlCol="0">
            <a:spAutoFit/>
          </a:bodyPr>
          <a:lstStyle/>
          <a:p>
            <a:r>
              <a:rPr kumimoji="1" lang="en-US" altLang="ja-JP" sz="1200" dirty="0"/>
              <a:t>WHO</a:t>
            </a:r>
            <a:r>
              <a:rPr kumimoji="1" lang="ja-JP" altLang="en-US" sz="1200" dirty="0"/>
              <a:t>が推奨する規制措置を導入している国</a:t>
            </a:r>
          </a:p>
        </p:txBody>
      </p:sp>
      <p:sp>
        <p:nvSpPr>
          <p:cNvPr id="5" name="矢印: 下 4">
            <a:extLst>
              <a:ext uri="{FF2B5EF4-FFF2-40B4-BE49-F238E27FC236}">
                <a16:creationId xmlns:a16="http://schemas.microsoft.com/office/drawing/2014/main" id="{BD61A7EB-F88A-8F45-471F-3B6DA175B27C}"/>
              </a:ext>
            </a:extLst>
          </p:cNvPr>
          <p:cNvSpPr/>
          <p:nvPr/>
        </p:nvSpPr>
        <p:spPr>
          <a:xfrm>
            <a:off x="3395327" y="2483285"/>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F6CF22B4-18FF-5243-0501-35E301D370BA}"/>
              </a:ext>
            </a:extLst>
          </p:cNvPr>
          <p:cNvSpPr/>
          <p:nvPr/>
        </p:nvSpPr>
        <p:spPr>
          <a:xfrm>
            <a:off x="3395327" y="3896250"/>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AA048B0-C1D1-068B-5781-3CC2953CDE0C}"/>
              </a:ext>
            </a:extLst>
          </p:cNvPr>
          <p:cNvSpPr txBox="1"/>
          <p:nvPr/>
        </p:nvSpPr>
        <p:spPr>
          <a:xfrm>
            <a:off x="8326151" y="5330567"/>
            <a:ext cx="3508744" cy="600164"/>
          </a:xfrm>
          <a:prstGeom prst="rect">
            <a:avLst/>
          </a:prstGeom>
          <a:noFill/>
        </p:spPr>
        <p:txBody>
          <a:bodyPr wrap="square" rtlCol="0">
            <a:spAutoFit/>
          </a:bodyPr>
          <a:lstStyle/>
          <a:p>
            <a:r>
              <a:rPr kumimoji="1" lang="ja-JP" altLang="en-US" sz="1100" dirty="0"/>
              <a:t>（出典）</a:t>
            </a:r>
            <a:r>
              <a:rPr kumimoji="1" lang="en-US" altLang="ja-JP" sz="1100" dirty="0"/>
              <a:t>Countdown to 2023: WHO 5-year milestone report on global trans fat elimination 2023</a:t>
            </a:r>
            <a:endParaRPr kumimoji="1" lang="ja-JP" altLang="en-US" sz="1100" dirty="0"/>
          </a:p>
        </p:txBody>
      </p:sp>
      <p:sp>
        <p:nvSpPr>
          <p:cNvPr id="11" name="テキスト ボックス 10">
            <a:extLst>
              <a:ext uri="{FF2B5EF4-FFF2-40B4-BE49-F238E27FC236}">
                <a16:creationId xmlns:a16="http://schemas.microsoft.com/office/drawing/2014/main" id="{CE4BEC98-9AD8-C329-D7B3-B2E968CCFA65}"/>
              </a:ext>
            </a:extLst>
          </p:cNvPr>
          <p:cNvSpPr txBox="1"/>
          <p:nvPr/>
        </p:nvSpPr>
        <p:spPr>
          <a:xfrm>
            <a:off x="404037" y="6140902"/>
            <a:ext cx="9952075" cy="600164"/>
          </a:xfrm>
          <a:prstGeom prst="rect">
            <a:avLst/>
          </a:prstGeom>
          <a:noFill/>
        </p:spPr>
        <p:txBody>
          <a:bodyPr wrap="square" rtlCol="0">
            <a:spAutoFit/>
          </a:bodyPr>
          <a:lstStyle/>
          <a:p>
            <a:r>
              <a:rPr kumimoji="1" lang="ja-JP" altLang="en-US" sz="1100" dirty="0"/>
              <a:t>*１　</a:t>
            </a:r>
            <a:r>
              <a:rPr kumimoji="1" lang="en-US" altLang="ja-JP" sz="1100" dirty="0">
                <a:hlinkClick r:id="rId4">
                  <a:extLst>
                    <a:ext uri="{A12FA001-AC4F-418D-AE19-62706E023703}">
                      <ahyp:hlinkClr xmlns:ahyp="http://schemas.microsoft.com/office/drawing/2018/hyperlinkcolor" val="tx"/>
                    </a:ext>
                  </a:extLst>
                </a:hlinkClick>
              </a:rPr>
              <a:t>https://www.who.int/publications/i/item/924120916X</a:t>
            </a:r>
            <a:endParaRPr kumimoji="1" lang="en-US" altLang="ja-JP" sz="1100" dirty="0"/>
          </a:p>
          <a:p>
            <a:r>
              <a:rPr kumimoji="1" lang="ja-JP" altLang="en-US" sz="1100" dirty="0"/>
              <a:t>*２　</a:t>
            </a:r>
            <a:r>
              <a:rPr kumimoji="1" lang="en-US" altLang="ja-JP" sz="1100" dirty="0">
                <a:hlinkClick r:id="rId5">
                  <a:extLst>
                    <a:ext uri="{A12FA001-AC4F-418D-AE19-62706E023703}">
                      <ahyp:hlinkClr xmlns:ahyp="http://schemas.microsoft.com/office/drawing/2018/hyperlinkcolor" val="tx"/>
                    </a:ext>
                  </a:extLst>
                </a:hlinkClick>
              </a:rPr>
              <a:t>https://www.who.int/news/item/14-05-2018-who-plan-to-eliminate-industrially-produced-trans-fatty-acids-from-global-food-supply</a:t>
            </a:r>
            <a:endParaRPr kumimoji="1" lang="en-US" altLang="ja-JP" sz="1100" dirty="0"/>
          </a:p>
          <a:p>
            <a:r>
              <a:rPr kumimoji="1" lang="ja-JP" altLang="en-US" sz="1100" dirty="0"/>
              <a:t>*３　</a:t>
            </a:r>
            <a:r>
              <a:rPr kumimoji="1" lang="en-US" altLang="ja-JP" sz="1100" dirty="0">
                <a:hlinkClick r:id="rId6">
                  <a:extLst>
                    <a:ext uri="{A12FA001-AC4F-418D-AE19-62706E023703}">
                      <ahyp:hlinkClr xmlns:ahyp="http://schemas.microsoft.com/office/drawing/2018/hyperlinkcolor" val="tx"/>
                    </a:ext>
                  </a:extLst>
                </a:hlinkClick>
              </a:rPr>
              <a:t>https://gifna.who.int/</a:t>
            </a:r>
            <a:endParaRPr kumimoji="1" lang="ja-JP" altLang="en-US" sz="1100"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871868" y="116958"/>
            <a:ext cx="10377377" cy="1765005"/>
          </a:xfrm>
        </p:spPr>
        <p:txBody>
          <a:bodyPr rtlCol="0"/>
          <a:lstStyle>
            <a:defPPr>
              <a:defRPr lang="ja-JP"/>
            </a:defPPr>
          </a:lstStyle>
          <a:p>
            <a:pPr rtl="0"/>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r>
              <a:rPr lang="ja-JP" altLang="en-US" dirty="0">
                <a:highlight>
                  <a:srgbClr val="FFEFEF"/>
                </a:highlight>
              </a:rPr>
              <a:t>日本で</a:t>
            </a:r>
            <a:r>
              <a:rPr lang="ja-JP" altLang="en-US" b="1" dirty="0">
                <a:highlight>
                  <a:srgbClr val="FFEFEF"/>
                </a:highlight>
              </a:rPr>
              <a:t>トランス脂肪酸の</a:t>
            </a:r>
            <a:r>
              <a:rPr lang="ja-JP" altLang="en-US" dirty="0">
                <a:highlight>
                  <a:srgbClr val="FFEFEF"/>
                </a:highlight>
              </a:rPr>
              <a:t>規制がないのは何故？</a:t>
            </a:r>
            <a:br>
              <a:rPr lang="en-US" altLang="ja-JP" dirty="0">
                <a:highlight>
                  <a:srgbClr val="FFEFEF"/>
                </a:highlight>
              </a:rPr>
            </a:br>
            <a:r>
              <a:rPr lang="ja-JP" altLang="en-US" dirty="0">
                <a:highlight>
                  <a:srgbClr val="FFEFEF"/>
                </a:highlight>
              </a:rPr>
              <a:t>　　</a:t>
            </a:r>
            <a:r>
              <a:rPr lang="ja-JP" altLang="en-US" sz="2400" dirty="0">
                <a:highlight>
                  <a:srgbClr val="FFEFEF"/>
                </a:highlight>
              </a:rPr>
              <a:t>～日本でも平成</a:t>
            </a:r>
            <a:r>
              <a:rPr lang="en-US" altLang="ja-JP" sz="2400" dirty="0">
                <a:highlight>
                  <a:srgbClr val="FFEFEF"/>
                </a:highlight>
              </a:rPr>
              <a:t>20</a:t>
            </a:r>
            <a:r>
              <a:rPr lang="ja-JP" altLang="en-US" sz="2400" dirty="0">
                <a:highlight>
                  <a:srgbClr val="FFEFEF"/>
                </a:highlight>
              </a:rPr>
              <a:t>年（</a:t>
            </a:r>
            <a:r>
              <a:rPr lang="en-US" altLang="ja-JP" sz="2400" dirty="0">
                <a:highlight>
                  <a:srgbClr val="FFEFEF"/>
                </a:highlight>
              </a:rPr>
              <a:t>2008</a:t>
            </a:r>
            <a:r>
              <a:rPr lang="ja-JP" altLang="en-US" sz="2400" dirty="0">
                <a:highlight>
                  <a:srgbClr val="FFEFEF"/>
                </a:highlight>
              </a:rPr>
              <a:t>年）頃からたくさん議論が行われました。～</a:t>
            </a:r>
            <a:br>
              <a:rPr lang="en-US" altLang="ja-JP" sz="2400" dirty="0">
                <a:highlight>
                  <a:srgbClr val="FFEFEF"/>
                </a:highlight>
              </a:rPr>
            </a:br>
            <a:endParaRPr lang="ja-JP" sz="2400" b="1" dirty="0">
              <a:highlight>
                <a:srgbClr val="FFEFEF"/>
              </a:highlight>
            </a:endParaRPr>
          </a:p>
        </p:txBody>
      </p:sp>
      <p:sp>
        <p:nvSpPr>
          <p:cNvPr id="3" name="コンテンツ プレースホルダー 2">
            <a:extLst>
              <a:ext uri="{FF2B5EF4-FFF2-40B4-BE49-F238E27FC236}">
                <a16:creationId xmlns:a16="http://schemas.microsoft.com/office/drawing/2014/main" id="{D4D22962-3C7F-E480-5C35-7F4860A098E1}"/>
              </a:ext>
            </a:extLst>
          </p:cNvPr>
          <p:cNvSpPr>
            <a:spLocks noGrp="1"/>
          </p:cNvSpPr>
          <p:nvPr>
            <p:ph idx="1"/>
          </p:nvPr>
        </p:nvSpPr>
        <p:spPr>
          <a:xfrm>
            <a:off x="914399" y="1881963"/>
            <a:ext cx="9973341" cy="4094392"/>
          </a:xfrm>
        </p:spPr>
        <p:txBody>
          <a:bodyPr rtlCol="0">
            <a:normAutofit fontScale="62500" lnSpcReduction="20000"/>
          </a:bodyPr>
          <a:lstStyle>
            <a:defPPr>
              <a:defRPr lang="ja-JP"/>
            </a:defPPr>
          </a:lstStyle>
          <a:p>
            <a:pPr rtl="0"/>
            <a:r>
              <a:rPr lang="ja-JP" altLang="en-US" dirty="0"/>
              <a:t>　</a:t>
            </a:r>
            <a:r>
              <a:rPr lang="ja-JP" altLang="en-US" sz="2600" dirty="0"/>
              <a:t>平成</a:t>
            </a:r>
            <a:r>
              <a:rPr lang="en-US" altLang="ja-JP" sz="2600" dirty="0"/>
              <a:t>17</a:t>
            </a:r>
            <a:r>
              <a:rPr lang="ja-JP" altLang="en-US" sz="2600" dirty="0"/>
              <a:t>年～</a:t>
            </a:r>
            <a:r>
              <a:rPr lang="en-US" altLang="ja-JP" sz="2600" dirty="0"/>
              <a:t>19</a:t>
            </a:r>
            <a:r>
              <a:rPr lang="ja-JP" altLang="en-US" sz="2600" dirty="0"/>
              <a:t>年（</a:t>
            </a:r>
            <a:r>
              <a:rPr lang="en-US" altLang="ja-JP" sz="2600" dirty="0"/>
              <a:t>2005</a:t>
            </a:r>
            <a:r>
              <a:rPr lang="ja-JP" altLang="en-US" sz="2600" dirty="0"/>
              <a:t>年から</a:t>
            </a:r>
            <a:r>
              <a:rPr lang="en-US" altLang="ja-JP" sz="2600" dirty="0"/>
              <a:t>2007</a:t>
            </a:r>
            <a:r>
              <a:rPr lang="ja-JP" altLang="en-US" sz="2600" dirty="0"/>
              <a:t>年）に、農林水産省が、日本人のトランス脂肪酸の摂取量を推定するための調査を実施。</a:t>
            </a:r>
            <a:endParaRPr lang="en-US" altLang="ja-JP" sz="2600" dirty="0"/>
          </a:p>
          <a:p>
            <a:pPr rtl="0"/>
            <a:r>
              <a:rPr lang="ja-JP" altLang="en-US" sz="2600" dirty="0"/>
              <a:t>　平成</a:t>
            </a:r>
            <a:r>
              <a:rPr lang="en-US" altLang="ja-JP" sz="2600" dirty="0"/>
              <a:t>24</a:t>
            </a:r>
            <a:r>
              <a:rPr lang="ja-JP" altLang="en-US" sz="2600" dirty="0"/>
              <a:t>年</a:t>
            </a:r>
            <a:r>
              <a:rPr lang="en-US" altLang="ja-JP" sz="2600" dirty="0"/>
              <a:t>3</a:t>
            </a:r>
            <a:r>
              <a:rPr lang="ja-JP" altLang="en-US" sz="2600" dirty="0"/>
              <a:t>月（</a:t>
            </a:r>
            <a:r>
              <a:rPr lang="en-US" altLang="ja-JP" sz="2600" dirty="0"/>
              <a:t>2012</a:t>
            </a:r>
            <a:r>
              <a:rPr lang="ja-JP" altLang="en-US" sz="2600" dirty="0"/>
              <a:t>年）には、食品安全委員会は、農林水産省の調査結果を基に、日本人のための　トランス脂肪酸の健康影響評価を実施。*１</a:t>
            </a:r>
            <a:endParaRPr lang="en-US" altLang="ja-JP" sz="2600" dirty="0"/>
          </a:p>
          <a:p>
            <a:pPr rtl="0"/>
            <a:r>
              <a:rPr lang="ja-JP" altLang="en-US" sz="2600" dirty="0">
                <a:solidFill>
                  <a:srgbClr val="00B050"/>
                </a:solidFill>
              </a:rPr>
              <a:t>　</a:t>
            </a:r>
            <a:endParaRPr lang="en-US" altLang="ja-JP" sz="2600" dirty="0">
              <a:solidFill>
                <a:srgbClr val="00B050"/>
              </a:solidFill>
            </a:endParaRPr>
          </a:p>
          <a:p>
            <a:pPr rtl="0"/>
            <a:r>
              <a:rPr lang="ja-JP" altLang="en-US" sz="2600" dirty="0">
                <a:solidFill>
                  <a:schemeClr val="accent1">
                    <a:lumMod val="50000"/>
                  </a:schemeClr>
                </a:solidFill>
              </a:rPr>
              <a:t>（健康影響評価の結論）　　　　　　　　　</a:t>
            </a:r>
            <a:endParaRPr lang="en-US" altLang="ja-JP" sz="2600" dirty="0">
              <a:solidFill>
                <a:schemeClr val="accent1">
                  <a:lumMod val="50000"/>
                </a:schemeClr>
              </a:solidFill>
            </a:endParaRPr>
          </a:p>
          <a:p>
            <a:pPr rtl="0"/>
            <a:r>
              <a:rPr lang="ja-JP" altLang="en-US" sz="2600" dirty="0">
                <a:solidFill>
                  <a:schemeClr val="accent1">
                    <a:lumMod val="50000"/>
                  </a:schemeClr>
                </a:solidFill>
              </a:rPr>
              <a:t>　トランス脂肪酸の摂取量について、「日本人の大部分が、</a:t>
            </a:r>
            <a:r>
              <a:rPr lang="en-US" altLang="ja-JP" sz="2600" dirty="0">
                <a:solidFill>
                  <a:schemeClr val="accent1">
                    <a:lumMod val="50000"/>
                  </a:schemeClr>
                </a:solidFill>
              </a:rPr>
              <a:t>WHO</a:t>
            </a:r>
            <a:r>
              <a:rPr lang="ja-JP" altLang="en-US" sz="2600" dirty="0">
                <a:solidFill>
                  <a:schemeClr val="accent1">
                    <a:lumMod val="50000"/>
                  </a:schemeClr>
                </a:solidFill>
              </a:rPr>
              <a:t>の勧告基準である総摂取エネルギー比１％未満であり、また、健康への影響を評価できるレベルを下回っていることから、通常の食生活では健康への影響は小さいと考えられる」と</a:t>
            </a:r>
            <a:endParaRPr lang="en-US" altLang="ja-JP" sz="2600" dirty="0">
              <a:solidFill>
                <a:schemeClr val="accent1">
                  <a:lumMod val="50000"/>
                </a:schemeClr>
              </a:solidFill>
            </a:endParaRPr>
          </a:p>
          <a:p>
            <a:pPr rtl="0"/>
            <a:r>
              <a:rPr lang="ja-JP" altLang="en-US" sz="2600" dirty="0">
                <a:solidFill>
                  <a:schemeClr val="accent1">
                    <a:lumMod val="50000"/>
                  </a:schemeClr>
                </a:solidFill>
              </a:rPr>
              <a:t>結論づけています。*２</a:t>
            </a:r>
            <a:endParaRPr lang="en-US" altLang="ja-JP" sz="2600" dirty="0">
              <a:solidFill>
                <a:schemeClr val="accent1">
                  <a:lumMod val="50000"/>
                </a:schemeClr>
              </a:solidFill>
            </a:endParaRPr>
          </a:p>
          <a:p>
            <a:pPr rtl="0"/>
            <a:endParaRPr lang="en-US" altLang="ja-JP" sz="2600" dirty="0">
              <a:solidFill>
                <a:srgbClr val="00B050"/>
              </a:solidFill>
            </a:endParaRPr>
          </a:p>
          <a:p>
            <a:pPr rtl="0"/>
            <a:endParaRPr lang="en-US" altLang="ja-JP" sz="2600" dirty="0">
              <a:solidFill>
                <a:srgbClr val="00B050"/>
              </a:solidFill>
            </a:endParaRPr>
          </a:p>
          <a:p>
            <a:pPr rtl="0"/>
            <a:r>
              <a:rPr lang="ja-JP" altLang="en-US" sz="2600" dirty="0">
                <a:solidFill>
                  <a:schemeClr val="accent2">
                    <a:lumMod val="50000"/>
                  </a:schemeClr>
                </a:solidFill>
              </a:rPr>
              <a:t>　</a:t>
            </a:r>
            <a:r>
              <a:rPr lang="ja-JP" altLang="en-US" sz="2600" dirty="0">
                <a:solidFill>
                  <a:schemeClr val="accent1">
                    <a:lumMod val="50000"/>
                  </a:schemeClr>
                </a:solidFill>
              </a:rPr>
              <a:t>よって、現在日本ではトランス脂肪酸の食事における摂取量目標は定められず、個々の食品における表示義務などの規制も行われていません。</a:t>
            </a:r>
            <a:endParaRPr lang="ja-JP" sz="2600" dirty="0">
              <a:solidFill>
                <a:schemeClr val="accent1">
                  <a:lumMod val="50000"/>
                </a:schemeClr>
              </a:solidFill>
            </a:endParaRPr>
          </a:p>
        </p:txBody>
      </p:sp>
      <p:sp>
        <p:nvSpPr>
          <p:cNvPr id="6" name="矢印: 下 5">
            <a:extLst>
              <a:ext uri="{FF2B5EF4-FFF2-40B4-BE49-F238E27FC236}">
                <a16:creationId xmlns:a16="http://schemas.microsoft.com/office/drawing/2014/main" id="{BDB00D87-39DF-0C0D-614F-2195628F292D}"/>
              </a:ext>
            </a:extLst>
          </p:cNvPr>
          <p:cNvSpPr/>
          <p:nvPr/>
        </p:nvSpPr>
        <p:spPr>
          <a:xfrm>
            <a:off x="5603349" y="3063838"/>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F174366D-2300-D2BE-5008-4E368EEFEEAF}"/>
              </a:ext>
            </a:extLst>
          </p:cNvPr>
          <p:cNvSpPr/>
          <p:nvPr/>
        </p:nvSpPr>
        <p:spPr>
          <a:xfrm>
            <a:off x="5619302" y="4600243"/>
            <a:ext cx="361507"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8FEF52E-99F9-63A4-5D99-870635E214E3}"/>
              </a:ext>
            </a:extLst>
          </p:cNvPr>
          <p:cNvSpPr txBox="1"/>
          <p:nvPr/>
        </p:nvSpPr>
        <p:spPr>
          <a:xfrm>
            <a:off x="909076" y="6093313"/>
            <a:ext cx="10058404" cy="430887"/>
          </a:xfrm>
          <a:prstGeom prst="rect">
            <a:avLst/>
          </a:prstGeom>
          <a:noFill/>
        </p:spPr>
        <p:txBody>
          <a:bodyPr wrap="square" rtlCol="0">
            <a:spAutoFit/>
          </a:bodyPr>
          <a:lstStyle/>
          <a:p>
            <a:r>
              <a:rPr kumimoji="1" lang="ja-JP" altLang="en-US" sz="1100" dirty="0">
                <a:latin typeface="游ゴシック" panose="020B0400000000000000" pitchFamily="50" charset="-128"/>
              </a:rPr>
              <a:t>＊</a:t>
            </a:r>
            <a:r>
              <a:rPr kumimoji="1" lang="en-US" altLang="ja-JP" sz="1100" dirty="0">
                <a:latin typeface="游ゴシック" panose="020B0400000000000000" pitchFamily="50" charset="-128"/>
              </a:rPr>
              <a:t>1</a:t>
            </a:r>
            <a:r>
              <a:rPr kumimoji="1" lang="ja-JP" altLang="en-US" sz="1100" dirty="0">
                <a:latin typeface="游ゴシック" panose="020B0400000000000000" pitchFamily="50" charset="-128"/>
              </a:rPr>
              <a:t>　</a:t>
            </a:r>
            <a:r>
              <a:rPr kumimoji="1" lang="en-US" altLang="ja-JP" sz="1100" u="sng" dirty="0">
                <a:latin typeface="游ゴシック" panose="020B0400000000000000" pitchFamily="50" charset="-128"/>
                <a:hlinkClick r:id="rId3">
                  <a:extLst>
                    <a:ext uri="{A12FA001-AC4F-418D-AE19-62706E023703}">
                      <ahyp:hlinkClr xmlns:ahyp="http://schemas.microsoft.com/office/drawing/2018/hyperlinkcolor" val="tx"/>
                    </a:ext>
                  </a:extLst>
                </a:hlinkClick>
              </a:rPr>
              <a:t>https://www.maff.go.jp/j/syouan/seisaku/trans_fat/t_torikumi/index.html</a:t>
            </a:r>
            <a:endParaRPr kumimoji="1" lang="en-US" altLang="ja-JP" sz="1100" u="sng" dirty="0">
              <a:latin typeface="游ゴシック" panose="020B0400000000000000" pitchFamily="50" charset="-128"/>
            </a:endParaRPr>
          </a:p>
          <a:p>
            <a:r>
              <a:rPr kumimoji="1" lang="ja-JP" altLang="en-US" sz="1100" dirty="0"/>
              <a:t>*２　</a:t>
            </a:r>
            <a:r>
              <a:rPr kumimoji="1" lang="en-US" altLang="ja-JP" sz="1100" dirty="0">
                <a:hlinkClick r:id="rId4">
                  <a:extLst>
                    <a:ext uri="{A12FA001-AC4F-418D-AE19-62706E023703}">
                      <ahyp:hlinkClr xmlns:ahyp="http://schemas.microsoft.com/office/drawing/2018/hyperlinkcolor" val="tx"/>
                    </a:ext>
                  </a:extLst>
                </a:hlinkClick>
              </a:rPr>
              <a:t>https://www.fsc.go.jp/osirase/trans_fat.html</a:t>
            </a:r>
            <a:endParaRPr kumimoji="1" lang="ja-JP" altLang="en-US" sz="1100" dirty="0"/>
          </a:p>
        </p:txBody>
      </p:sp>
    </p:spTree>
    <p:extLst>
      <p:ext uri="{BB962C8B-B14F-4D97-AF65-F5344CB8AC3E}">
        <p14:creationId xmlns:p14="http://schemas.microsoft.com/office/powerpoint/2010/main" val="34237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C460D27-E33F-4EAD-E2CD-89210284C582}"/>
              </a:ext>
            </a:extLst>
          </p:cNvPr>
          <p:cNvPicPr>
            <a:picLocks noChangeAspect="1"/>
          </p:cNvPicPr>
          <p:nvPr/>
        </p:nvPicPr>
        <p:blipFill>
          <a:blip r:embed="rId3"/>
          <a:stretch>
            <a:fillRect/>
          </a:stretch>
        </p:blipFill>
        <p:spPr>
          <a:xfrm>
            <a:off x="1023028" y="2353646"/>
            <a:ext cx="10062051" cy="4212654"/>
          </a:xfrm>
          <a:prstGeom prst="rect">
            <a:avLst/>
          </a:prstGeom>
        </p:spPr>
      </p:pic>
      <p:sp>
        <p:nvSpPr>
          <p:cNvPr id="2" name="タイトル 1">
            <a:extLst>
              <a:ext uri="{FF2B5EF4-FFF2-40B4-BE49-F238E27FC236}">
                <a16:creationId xmlns:a16="http://schemas.microsoft.com/office/drawing/2014/main" id="{B6210199-C129-11F0-56F2-2D1AED21CB4C}"/>
              </a:ext>
            </a:extLst>
          </p:cNvPr>
          <p:cNvSpPr>
            <a:spLocks noGrp="1"/>
          </p:cNvSpPr>
          <p:nvPr>
            <p:ph type="title"/>
          </p:nvPr>
        </p:nvSpPr>
        <p:spPr>
          <a:xfrm>
            <a:off x="600740" y="191386"/>
            <a:ext cx="10969752" cy="1095154"/>
          </a:xfrm>
        </p:spPr>
        <p:txBody>
          <a:bodyPr rtlCol="0"/>
          <a:lstStyle>
            <a:defPPr>
              <a:defRPr lang="ja-JP"/>
            </a:defPPr>
          </a:lstStyle>
          <a:p>
            <a:pPr rtl="0"/>
            <a:br>
              <a:rPr lang="en-US" altLang="ja-JP" b="1" dirty="0"/>
            </a:br>
            <a:br>
              <a:rPr lang="en-US" altLang="ja-JP" b="1" dirty="0"/>
            </a:br>
            <a:br>
              <a:rPr lang="en-US" altLang="ja-JP" b="1" dirty="0"/>
            </a:br>
            <a:r>
              <a:rPr lang="ja-JP" altLang="en-US" sz="3200" b="1" dirty="0">
                <a:highlight>
                  <a:srgbClr val="FFEFEF"/>
                </a:highlight>
              </a:rPr>
              <a:t>規制がなくても、</a:t>
            </a:r>
            <a:r>
              <a:rPr lang="ja-JP" altLang="en-US" sz="3200" dirty="0">
                <a:highlight>
                  <a:srgbClr val="FFEFEF"/>
                </a:highlight>
              </a:rPr>
              <a:t>食品メーカーは自主的に</a:t>
            </a:r>
            <a:br>
              <a:rPr lang="en-US" altLang="ja-JP" sz="3200" dirty="0">
                <a:highlight>
                  <a:srgbClr val="FFEFEF"/>
                </a:highlight>
              </a:rPr>
            </a:br>
            <a:r>
              <a:rPr lang="ja-JP" altLang="en-US" sz="3200" dirty="0"/>
              <a:t>　　　　　　　　　　　</a:t>
            </a:r>
            <a:r>
              <a:rPr lang="ja-JP" altLang="en-US" sz="3200" dirty="0">
                <a:highlight>
                  <a:srgbClr val="FFEFEF"/>
                </a:highlight>
              </a:rPr>
              <a:t>トランス脂肪酸の低減努力を続けています。</a:t>
            </a:r>
            <a:endParaRPr lang="ja-JP" sz="3200" b="1" dirty="0">
              <a:highlight>
                <a:srgbClr val="FFEFEF"/>
              </a:highlight>
            </a:endParaRPr>
          </a:p>
        </p:txBody>
      </p:sp>
      <p:sp>
        <p:nvSpPr>
          <p:cNvPr id="6" name="テキスト ボックス 5">
            <a:extLst>
              <a:ext uri="{FF2B5EF4-FFF2-40B4-BE49-F238E27FC236}">
                <a16:creationId xmlns:a16="http://schemas.microsoft.com/office/drawing/2014/main" id="{80BFDAA7-ED0C-2FB0-5AE2-84CD797C9B1C}"/>
              </a:ext>
            </a:extLst>
          </p:cNvPr>
          <p:cNvSpPr txBox="1"/>
          <p:nvPr/>
        </p:nvSpPr>
        <p:spPr>
          <a:xfrm>
            <a:off x="533400" y="1342226"/>
            <a:ext cx="10969752" cy="1292662"/>
          </a:xfrm>
          <a:prstGeom prst="rect">
            <a:avLst/>
          </a:prstGeom>
          <a:noFill/>
        </p:spPr>
        <p:txBody>
          <a:bodyPr wrap="square" rtlCol="0">
            <a:spAutoFit/>
          </a:bodyPr>
          <a:lstStyle/>
          <a:p>
            <a:r>
              <a:rPr kumimoji="1" lang="ja-JP" altLang="en-US" sz="2000" dirty="0"/>
              <a:t>　食品メーカーは、自主的に、マーガリン等の製造に使う原料油について、トランス脂肪酸を多く含む</a:t>
            </a:r>
            <a:r>
              <a:rPr kumimoji="1" lang="ja-JP" altLang="en-US" sz="2000" dirty="0">
                <a:solidFill>
                  <a:schemeClr val="accent2">
                    <a:lumMod val="75000"/>
                  </a:schemeClr>
                </a:solidFill>
              </a:rPr>
              <a:t>食用硬化油（部分水素添加油脂）</a:t>
            </a:r>
            <a:r>
              <a:rPr kumimoji="1" lang="ja-JP" altLang="en-US" sz="2000" dirty="0"/>
              <a:t>から</a:t>
            </a:r>
            <a:r>
              <a:rPr kumimoji="1" lang="ja-JP" altLang="en-US" sz="2000" dirty="0">
                <a:solidFill>
                  <a:srgbClr val="FFC000"/>
                </a:solidFill>
              </a:rPr>
              <a:t>　</a:t>
            </a:r>
            <a:r>
              <a:rPr kumimoji="1" lang="ja-JP" altLang="en-US" sz="2000" dirty="0">
                <a:solidFill>
                  <a:srgbClr val="0070C0"/>
                </a:solidFill>
              </a:rPr>
              <a:t>植物油（常温で固体のパーム油、分別油等）</a:t>
            </a:r>
            <a:r>
              <a:rPr kumimoji="1" lang="ja-JP" altLang="en-US" sz="2000" dirty="0"/>
              <a:t>や</a:t>
            </a:r>
            <a:r>
              <a:rPr kumimoji="1" lang="ja-JP" altLang="en-US" sz="2000" dirty="0">
                <a:solidFill>
                  <a:srgbClr val="0070C0"/>
                </a:solidFill>
              </a:rPr>
              <a:t>トランス脂肪酸を生成しないエステル交換油</a:t>
            </a:r>
            <a:r>
              <a:rPr kumimoji="1" lang="ja-JP" altLang="en-US" sz="2000" dirty="0"/>
              <a:t>に変更しています。</a:t>
            </a:r>
            <a:endParaRPr kumimoji="1" lang="en-US" altLang="ja-JP" sz="2000" dirty="0"/>
          </a:p>
          <a:p>
            <a:endParaRPr kumimoji="1" lang="en-US" altLang="ja-JP" dirty="0"/>
          </a:p>
        </p:txBody>
      </p:sp>
      <p:grpSp>
        <p:nvGrpSpPr>
          <p:cNvPr id="14" name="グループ化 13">
            <a:extLst>
              <a:ext uri="{FF2B5EF4-FFF2-40B4-BE49-F238E27FC236}">
                <a16:creationId xmlns:a16="http://schemas.microsoft.com/office/drawing/2014/main" id="{C5CA9249-C560-4BDC-BA11-036C6949C469}"/>
              </a:ext>
            </a:extLst>
          </p:cNvPr>
          <p:cNvGrpSpPr/>
          <p:nvPr/>
        </p:nvGrpSpPr>
        <p:grpSpPr>
          <a:xfrm>
            <a:off x="1302067" y="6569672"/>
            <a:ext cx="8871541" cy="430887"/>
            <a:chOff x="1244009" y="6395501"/>
            <a:chExt cx="8871541" cy="430887"/>
          </a:xfrm>
        </p:grpSpPr>
        <p:sp>
          <p:nvSpPr>
            <p:cNvPr id="4" name="テキスト ボックス 3">
              <a:extLst>
                <a:ext uri="{FF2B5EF4-FFF2-40B4-BE49-F238E27FC236}">
                  <a16:creationId xmlns:a16="http://schemas.microsoft.com/office/drawing/2014/main" id="{BBCC4777-DBF5-197F-4803-FD590707F0B1}"/>
                </a:ext>
              </a:extLst>
            </p:cNvPr>
            <p:cNvSpPr txBox="1"/>
            <p:nvPr/>
          </p:nvSpPr>
          <p:spPr>
            <a:xfrm>
              <a:off x="1244009" y="6418851"/>
              <a:ext cx="2473851" cy="261610"/>
            </a:xfrm>
            <a:prstGeom prst="rect">
              <a:avLst/>
            </a:prstGeom>
            <a:noFill/>
          </p:spPr>
          <p:txBody>
            <a:bodyPr wrap="square" rtlCol="0">
              <a:spAutoFit/>
            </a:bodyPr>
            <a:lstStyle/>
            <a:p>
              <a:r>
                <a:rPr kumimoji="1" lang="ja-JP" altLang="en-US" sz="1100" dirty="0"/>
                <a:t>（出典）日本マーガリン工業会調べ：</a:t>
              </a:r>
              <a:endParaRPr kumimoji="1" lang="en-US" altLang="ja-JP" sz="1100" dirty="0"/>
            </a:p>
          </p:txBody>
        </p:sp>
        <p:sp>
          <p:nvSpPr>
            <p:cNvPr id="13" name="テキスト ボックス 12">
              <a:extLst>
                <a:ext uri="{FF2B5EF4-FFF2-40B4-BE49-F238E27FC236}">
                  <a16:creationId xmlns:a16="http://schemas.microsoft.com/office/drawing/2014/main" id="{A4FA4C20-5897-AB48-419D-D5AF391386D8}"/>
                </a:ext>
              </a:extLst>
            </p:cNvPr>
            <p:cNvSpPr txBox="1"/>
            <p:nvPr/>
          </p:nvSpPr>
          <p:spPr>
            <a:xfrm>
              <a:off x="3470211" y="6395501"/>
              <a:ext cx="6645339" cy="430887"/>
            </a:xfrm>
            <a:prstGeom prst="rect">
              <a:avLst/>
            </a:prstGeom>
            <a:noFill/>
          </p:spPr>
          <p:txBody>
            <a:bodyPr wrap="square">
              <a:spAutoFit/>
            </a:bodyPr>
            <a:lstStyle/>
            <a:p>
              <a:r>
                <a:rPr lang="en-US" altLang="ja-JP" sz="1100" dirty="0">
                  <a:hlinkClick r:id="rId4">
                    <a:extLst>
                      <a:ext uri="{A12FA001-AC4F-418D-AE19-62706E023703}">
                        <ahyp:hlinkClr xmlns:ahyp="http://schemas.microsoft.com/office/drawing/2018/hyperlinkcolor" val="tx"/>
                      </a:ext>
                    </a:extLst>
                  </a:hlinkClick>
                </a:rPr>
                <a:t>https://j-margarine.com/wordpress/wp-content/uploads/2026/02/materials_r7_01-12.pdf</a:t>
              </a:r>
              <a:endParaRPr lang="en-US" altLang="ja-JP" sz="1100" dirty="0"/>
            </a:p>
            <a:p>
              <a:endParaRPr lang="ja-JP" altLang="en-US" sz="1100" dirty="0"/>
            </a:p>
          </p:txBody>
        </p:sp>
      </p:grpSp>
      <p:sp>
        <p:nvSpPr>
          <p:cNvPr id="3" name="テキスト ボックス 2">
            <a:extLst>
              <a:ext uri="{FF2B5EF4-FFF2-40B4-BE49-F238E27FC236}">
                <a16:creationId xmlns:a16="http://schemas.microsoft.com/office/drawing/2014/main" id="{1907762D-1F6B-5FA4-C8C2-FBD325E1BE81}"/>
              </a:ext>
            </a:extLst>
          </p:cNvPr>
          <p:cNvSpPr txBox="1"/>
          <p:nvPr/>
        </p:nvSpPr>
        <p:spPr>
          <a:xfrm>
            <a:off x="1070345" y="2476508"/>
            <a:ext cx="636005" cy="215444"/>
          </a:xfrm>
          <a:prstGeom prst="rect">
            <a:avLst/>
          </a:prstGeom>
          <a:noFill/>
        </p:spPr>
        <p:txBody>
          <a:bodyPr wrap="square" rtlCol="0">
            <a:spAutoFit/>
          </a:bodyPr>
          <a:lstStyle/>
          <a:p>
            <a:r>
              <a:rPr kumimoji="1" lang="ja-JP" altLang="en-US" sz="800" dirty="0"/>
              <a:t>単位：％</a:t>
            </a:r>
          </a:p>
        </p:txBody>
      </p:sp>
      <p:cxnSp>
        <p:nvCxnSpPr>
          <p:cNvPr id="19" name="直線コネクタ 18">
            <a:extLst>
              <a:ext uri="{FF2B5EF4-FFF2-40B4-BE49-F238E27FC236}">
                <a16:creationId xmlns:a16="http://schemas.microsoft.com/office/drawing/2014/main" id="{7759C363-C79A-819B-5374-95200E238969}"/>
              </a:ext>
            </a:extLst>
          </p:cNvPr>
          <p:cNvCxnSpPr>
            <a:cxnSpLocks/>
          </p:cNvCxnSpPr>
          <p:nvPr/>
        </p:nvCxnSpPr>
        <p:spPr>
          <a:xfrm>
            <a:off x="1524000" y="4971144"/>
            <a:ext cx="74168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23244E5-6664-EEC0-7278-50BED2B066B0}"/>
              </a:ext>
            </a:extLst>
          </p:cNvPr>
          <p:cNvCxnSpPr>
            <a:cxnSpLocks/>
          </p:cNvCxnSpPr>
          <p:nvPr/>
        </p:nvCxnSpPr>
        <p:spPr>
          <a:xfrm>
            <a:off x="8255044" y="4968422"/>
            <a:ext cx="0" cy="10885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左中かっこ 23">
            <a:extLst>
              <a:ext uri="{FF2B5EF4-FFF2-40B4-BE49-F238E27FC236}">
                <a16:creationId xmlns:a16="http://schemas.microsoft.com/office/drawing/2014/main" id="{4BBCC125-39D2-277C-3B95-17309AB5D62B}"/>
              </a:ext>
            </a:extLst>
          </p:cNvPr>
          <p:cNvSpPr/>
          <p:nvPr/>
        </p:nvSpPr>
        <p:spPr>
          <a:xfrm>
            <a:off x="8377542" y="2819403"/>
            <a:ext cx="267418" cy="3257353"/>
          </a:xfrm>
          <a:prstGeom prst="leftBrace">
            <a:avLst>
              <a:gd name="adj1" fmla="val 50443"/>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3DC972F-5D02-59A5-A44F-921DFB1F031A}"/>
              </a:ext>
            </a:extLst>
          </p:cNvPr>
          <p:cNvSpPr txBox="1"/>
          <p:nvPr/>
        </p:nvSpPr>
        <p:spPr>
          <a:xfrm>
            <a:off x="7934062" y="5040489"/>
            <a:ext cx="353943" cy="966922"/>
          </a:xfrm>
          <a:prstGeom prst="rect">
            <a:avLst/>
          </a:prstGeom>
          <a:noFill/>
        </p:spPr>
        <p:txBody>
          <a:bodyPr vert="eaVert" wrap="square" rtlCol="0">
            <a:spAutoFit/>
          </a:bodyPr>
          <a:lstStyle/>
          <a:p>
            <a:r>
              <a:rPr kumimoji="1" lang="ja-JP" altLang="en-US" sz="1100" dirty="0">
                <a:solidFill>
                  <a:srgbClr val="C00000"/>
                </a:solidFill>
              </a:rPr>
              <a:t>硬化油・減少</a:t>
            </a:r>
          </a:p>
        </p:txBody>
      </p:sp>
      <p:sp>
        <p:nvSpPr>
          <p:cNvPr id="27" name="テキスト ボックス 26">
            <a:extLst>
              <a:ext uri="{FF2B5EF4-FFF2-40B4-BE49-F238E27FC236}">
                <a16:creationId xmlns:a16="http://schemas.microsoft.com/office/drawing/2014/main" id="{FACF5249-9329-92FC-D7F8-931B93FBA501}"/>
              </a:ext>
            </a:extLst>
          </p:cNvPr>
          <p:cNvSpPr txBox="1"/>
          <p:nvPr/>
        </p:nvSpPr>
        <p:spPr>
          <a:xfrm>
            <a:off x="8081702" y="4122310"/>
            <a:ext cx="353943" cy="966922"/>
          </a:xfrm>
          <a:prstGeom prst="rect">
            <a:avLst/>
          </a:prstGeom>
          <a:noFill/>
        </p:spPr>
        <p:txBody>
          <a:bodyPr vert="eaVert" wrap="square" rtlCol="0">
            <a:spAutoFit/>
          </a:bodyPr>
          <a:lstStyle/>
          <a:p>
            <a:r>
              <a:rPr kumimoji="1" lang="ja-JP" altLang="en-US" sz="1100" dirty="0">
                <a:solidFill>
                  <a:srgbClr val="0070C0"/>
                </a:solidFill>
              </a:rPr>
              <a:t>増加傾向</a:t>
            </a:r>
          </a:p>
        </p:txBody>
      </p:sp>
      <p:sp>
        <p:nvSpPr>
          <p:cNvPr id="8" name="テキスト ボックス 7">
            <a:extLst>
              <a:ext uri="{FF2B5EF4-FFF2-40B4-BE49-F238E27FC236}">
                <a16:creationId xmlns:a16="http://schemas.microsoft.com/office/drawing/2014/main" id="{7818104E-86CE-44FB-AD53-8C3672538E44}"/>
              </a:ext>
            </a:extLst>
          </p:cNvPr>
          <p:cNvSpPr txBox="1"/>
          <p:nvPr/>
        </p:nvSpPr>
        <p:spPr>
          <a:xfrm>
            <a:off x="9153258" y="6242178"/>
            <a:ext cx="1972171" cy="307777"/>
          </a:xfrm>
          <a:prstGeom prst="rect">
            <a:avLst/>
          </a:prstGeom>
          <a:noFill/>
        </p:spPr>
        <p:txBody>
          <a:bodyPr wrap="square" rtlCol="0">
            <a:spAutoFit/>
          </a:bodyPr>
          <a:lstStyle/>
          <a:p>
            <a:r>
              <a:rPr kumimoji="1" lang="en-US" altLang="ja-JP" sz="700" dirty="0">
                <a:latin typeface="+mn-ea"/>
              </a:rPr>
              <a:t>※</a:t>
            </a:r>
            <a:r>
              <a:rPr kumimoji="1" lang="ja-JP" altLang="en-US" sz="700" dirty="0">
                <a:latin typeface="+mn-ea"/>
              </a:rPr>
              <a:t>数値は端数処理（少数第２位以下四捨五入）のため、合計が</a:t>
            </a:r>
            <a:r>
              <a:rPr kumimoji="1" lang="en-US" altLang="ja-JP" sz="700" dirty="0">
                <a:latin typeface="+mn-ea"/>
              </a:rPr>
              <a:t>100</a:t>
            </a:r>
            <a:r>
              <a:rPr kumimoji="1" lang="ja-JP" altLang="en-US" sz="700" dirty="0">
                <a:latin typeface="+mn-ea"/>
              </a:rPr>
              <a:t>％とならない場合がある。</a:t>
            </a:r>
          </a:p>
        </p:txBody>
      </p:sp>
    </p:spTree>
    <p:extLst>
      <p:ext uri="{BB962C8B-B14F-4D97-AF65-F5344CB8AC3E}">
        <p14:creationId xmlns:p14="http://schemas.microsoft.com/office/powerpoint/2010/main" val="10804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210199-C129-11F0-56F2-2D1AED21CB4C}"/>
              </a:ext>
            </a:extLst>
          </p:cNvPr>
          <p:cNvSpPr>
            <a:spLocks noGrp="1"/>
          </p:cNvSpPr>
          <p:nvPr>
            <p:ph type="title"/>
          </p:nvPr>
        </p:nvSpPr>
        <p:spPr>
          <a:xfrm>
            <a:off x="808503" y="-28525"/>
            <a:ext cx="10484835" cy="1084521"/>
          </a:xfrm>
        </p:spPr>
        <p:txBody>
          <a:bodyPr rtlCol="0"/>
          <a:lstStyle>
            <a:defPPr>
              <a:defRPr lang="ja-JP"/>
            </a:defPPr>
          </a:lstStyle>
          <a:p>
            <a:pPr rtl="0"/>
            <a:br>
              <a:rPr lang="en-US" altLang="ja-JP" b="1" dirty="0"/>
            </a:br>
            <a:r>
              <a:rPr lang="ja-JP" altLang="en-US" b="1" dirty="0">
                <a:highlight>
                  <a:srgbClr val="FFEFEF"/>
                </a:highlight>
              </a:rPr>
              <a:t>マ</a:t>
            </a:r>
            <a:r>
              <a:rPr lang="ja-JP" altLang="en-US" dirty="0">
                <a:highlight>
                  <a:srgbClr val="FFEFEF"/>
                </a:highlight>
              </a:rPr>
              <a:t>ーガリン等</a:t>
            </a:r>
            <a:r>
              <a:rPr lang="ja-JP" altLang="en-US" b="1" dirty="0">
                <a:highlight>
                  <a:srgbClr val="FFEFEF"/>
                </a:highlight>
              </a:rPr>
              <a:t>に含まれるトランス脂肪酸含有量の昔と今</a:t>
            </a:r>
            <a:endParaRPr lang="ja-JP" b="1" dirty="0">
              <a:highlight>
                <a:srgbClr val="FFEFEF"/>
              </a:highlight>
            </a:endParaRPr>
          </a:p>
        </p:txBody>
      </p:sp>
      <p:sp>
        <p:nvSpPr>
          <p:cNvPr id="6" name="テキスト ボックス 5">
            <a:extLst>
              <a:ext uri="{FF2B5EF4-FFF2-40B4-BE49-F238E27FC236}">
                <a16:creationId xmlns:a16="http://schemas.microsoft.com/office/drawing/2014/main" id="{80BFDAA7-ED0C-2FB0-5AE2-84CD797C9B1C}"/>
              </a:ext>
            </a:extLst>
          </p:cNvPr>
          <p:cNvSpPr txBox="1"/>
          <p:nvPr/>
        </p:nvSpPr>
        <p:spPr>
          <a:xfrm>
            <a:off x="515678" y="1357896"/>
            <a:ext cx="11160642" cy="1477328"/>
          </a:xfrm>
          <a:prstGeom prst="rect">
            <a:avLst/>
          </a:prstGeom>
          <a:noFill/>
        </p:spPr>
        <p:txBody>
          <a:bodyPr wrap="square" rtlCol="0">
            <a:spAutoFit/>
          </a:bodyPr>
          <a:lstStyle/>
          <a:p>
            <a:r>
              <a:rPr kumimoji="1" lang="ja-JP" altLang="en-US" dirty="0"/>
              <a:t>　</a:t>
            </a:r>
            <a:r>
              <a:rPr kumimoji="1" lang="ja-JP" altLang="en-US" dirty="0">
                <a:solidFill>
                  <a:srgbClr val="0070C0"/>
                </a:solidFill>
              </a:rPr>
              <a:t>食品メーカーの低減努力の下で、トランス脂肪酸の含有量は、昔のマーガリンの（</a:t>
            </a:r>
            <a:r>
              <a:rPr kumimoji="1" lang="en-US" altLang="ja-JP" dirty="0">
                <a:solidFill>
                  <a:srgbClr val="0070C0"/>
                </a:solidFill>
              </a:rPr>
              <a:t>2006</a:t>
            </a:r>
            <a:r>
              <a:rPr kumimoji="1" lang="ja-JP" altLang="en-US" dirty="0">
                <a:solidFill>
                  <a:srgbClr val="0070C0"/>
                </a:solidFill>
              </a:rPr>
              <a:t>年当時）の約１３分の１、　　食パン</a:t>
            </a:r>
            <a:r>
              <a:rPr kumimoji="1" lang="en-US" altLang="ja-JP" dirty="0">
                <a:solidFill>
                  <a:srgbClr val="0070C0"/>
                </a:solidFill>
              </a:rPr>
              <a:t>1</a:t>
            </a:r>
            <a:r>
              <a:rPr kumimoji="1" lang="ja-JP" altLang="en-US" dirty="0">
                <a:solidFill>
                  <a:srgbClr val="0070C0"/>
                </a:solidFill>
              </a:rPr>
              <a:t>食あたりのマーガリンをぬる量を</a:t>
            </a:r>
            <a:r>
              <a:rPr kumimoji="1" lang="en-US" altLang="ja-JP" dirty="0">
                <a:solidFill>
                  <a:srgbClr val="0070C0"/>
                </a:solidFill>
              </a:rPr>
              <a:t>10g</a:t>
            </a:r>
            <a:r>
              <a:rPr kumimoji="1" lang="ja-JP" altLang="en-US" dirty="0">
                <a:solidFill>
                  <a:srgbClr val="0070C0"/>
                </a:solidFill>
              </a:rPr>
              <a:t>とすると、</a:t>
            </a:r>
            <a:r>
              <a:rPr kumimoji="1" lang="en-US" altLang="ja-JP" dirty="0">
                <a:solidFill>
                  <a:srgbClr val="0070C0"/>
                </a:solidFill>
              </a:rPr>
              <a:t>0.07</a:t>
            </a:r>
            <a:r>
              <a:rPr kumimoji="1" lang="ja-JP" altLang="en-US" dirty="0">
                <a:solidFill>
                  <a:srgbClr val="0070C0"/>
                </a:solidFill>
              </a:rPr>
              <a:t>ｇになっています。</a:t>
            </a:r>
            <a:endParaRPr kumimoji="1" lang="en-US" altLang="ja-JP" dirty="0">
              <a:solidFill>
                <a:srgbClr val="0070C0"/>
              </a:solidFill>
            </a:endParaRPr>
          </a:p>
          <a:p>
            <a:r>
              <a:rPr kumimoji="1" lang="ja-JP" altLang="en-US" dirty="0"/>
              <a:t>　これは、ＷＨＯが推奨する総摂取エネルギー比</a:t>
            </a:r>
            <a:r>
              <a:rPr kumimoji="1" lang="en-US" altLang="ja-JP" dirty="0"/>
              <a:t>1.0</a:t>
            </a:r>
            <a:r>
              <a:rPr kumimoji="1" lang="ja-JP" altLang="en-US" dirty="0"/>
              <a:t>％未満（トランス脂肪酸</a:t>
            </a:r>
            <a:r>
              <a:rPr kumimoji="1" lang="en-US" altLang="ja-JP" dirty="0"/>
              <a:t>1</a:t>
            </a:r>
            <a:r>
              <a:rPr kumimoji="1" lang="ja-JP" altLang="en-US" dirty="0"/>
              <a:t>日当たりの摂取量は約２ｇに相当）に対し、</a:t>
            </a:r>
            <a:r>
              <a:rPr kumimoji="1" lang="en-US" altLang="ja-JP" dirty="0"/>
              <a:t>0.035</a:t>
            </a:r>
            <a:r>
              <a:rPr kumimoji="1" lang="ja-JP" altLang="en-US" dirty="0"/>
              <a:t>％で、勧告基準の約</a:t>
            </a:r>
            <a:r>
              <a:rPr kumimoji="1" lang="en-US" altLang="ja-JP" dirty="0"/>
              <a:t>28</a:t>
            </a:r>
            <a:r>
              <a:rPr kumimoji="1" lang="ja-JP" altLang="en-US" dirty="0"/>
              <a:t>分の１まで低下しています。</a:t>
            </a:r>
            <a:endParaRPr kumimoji="1" lang="en-US" altLang="ja-JP" dirty="0"/>
          </a:p>
          <a:p>
            <a:endParaRPr kumimoji="1" lang="en-US" altLang="ja-JP" dirty="0"/>
          </a:p>
        </p:txBody>
      </p:sp>
      <p:sp>
        <p:nvSpPr>
          <p:cNvPr id="4" name="テキスト ボックス 3">
            <a:extLst>
              <a:ext uri="{FF2B5EF4-FFF2-40B4-BE49-F238E27FC236}">
                <a16:creationId xmlns:a16="http://schemas.microsoft.com/office/drawing/2014/main" id="{B659D2CD-43AB-352F-8A46-2CDB81A3EB4A}"/>
              </a:ext>
            </a:extLst>
          </p:cNvPr>
          <p:cNvSpPr txBox="1"/>
          <p:nvPr/>
        </p:nvSpPr>
        <p:spPr>
          <a:xfrm>
            <a:off x="1329070" y="5966485"/>
            <a:ext cx="9728791" cy="584775"/>
          </a:xfrm>
          <a:prstGeom prst="rect">
            <a:avLst/>
          </a:prstGeom>
          <a:noFill/>
        </p:spPr>
        <p:txBody>
          <a:bodyPr wrap="square" rtlCol="0">
            <a:spAutoFit/>
          </a:bodyPr>
          <a:lstStyle/>
          <a:p>
            <a:r>
              <a:rPr kumimoji="1" lang="en-US" altLang="ja-JP" sz="1600" dirty="0"/>
              <a:t>※</a:t>
            </a:r>
            <a:r>
              <a:rPr kumimoji="1" lang="ja-JP" altLang="en-US" sz="1600" dirty="0"/>
              <a:t>　</a:t>
            </a:r>
            <a:r>
              <a:rPr kumimoji="1" lang="ja-JP" altLang="en-US" sz="1600" dirty="0">
                <a:solidFill>
                  <a:srgbClr val="202C8F"/>
                </a:solidFill>
              </a:rPr>
              <a:t>ゼロにならないのは、原料油に含まれる微量のトランス脂肪酸（食用に供するため精製工程で高温に加熱した際に生成）や乳由来の天然のトランス脂肪酸が含まれているためです。</a:t>
            </a:r>
          </a:p>
        </p:txBody>
      </p:sp>
      <p:sp>
        <p:nvSpPr>
          <p:cNvPr id="9" name="吹き出し: 角を丸めた四角形 8">
            <a:extLst>
              <a:ext uri="{FF2B5EF4-FFF2-40B4-BE49-F238E27FC236}">
                <a16:creationId xmlns:a16="http://schemas.microsoft.com/office/drawing/2014/main" id="{07055052-DD8F-0F74-5CE4-F397AF7AA63B}"/>
              </a:ext>
            </a:extLst>
          </p:cNvPr>
          <p:cNvSpPr/>
          <p:nvPr/>
        </p:nvSpPr>
        <p:spPr>
          <a:xfrm>
            <a:off x="808503" y="5320154"/>
            <a:ext cx="1573619" cy="646331"/>
          </a:xfrm>
          <a:prstGeom prst="wedgeRoundRectCallout">
            <a:avLst/>
          </a:prstGeom>
          <a:solidFill>
            <a:srgbClr val="F5CD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6"/>
                </a:solidFill>
                <a:highlight>
                  <a:srgbClr val="F5CDCE"/>
                </a:highlight>
              </a:rPr>
              <a:t>何故、ゼロにならないの？</a:t>
            </a:r>
          </a:p>
        </p:txBody>
      </p:sp>
      <p:sp>
        <p:nvSpPr>
          <p:cNvPr id="5" name="テキスト ボックス 4">
            <a:extLst>
              <a:ext uri="{FF2B5EF4-FFF2-40B4-BE49-F238E27FC236}">
                <a16:creationId xmlns:a16="http://schemas.microsoft.com/office/drawing/2014/main" id="{11ACD719-B57C-D75D-507C-58E7ABE0B10C}"/>
              </a:ext>
            </a:extLst>
          </p:cNvPr>
          <p:cNvSpPr txBox="1"/>
          <p:nvPr/>
        </p:nvSpPr>
        <p:spPr>
          <a:xfrm>
            <a:off x="2679790" y="5613991"/>
            <a:ext cx="10313581" cy="261610"/>
          </a:xfrm>
          <a:prstGeom prst="rect">
            <a:avLst/>
          </a:prstGeom>
          <a:noFill/>
        </p:spPr>
        <p:txBody>
          <a:bodyPr wrap="square" rtlCol="0">
            <a:spAutoFit/>
          </a:bodyPr>
          <a:lstStyle/>
          <a:p>
            <a:r>
              <a:rPr kumimoji="1" lang="ja-JP" altLang="en-US" sz="1100" dirty="0"/>
              <a:t>農林水産省の調査結果：</a:t>
            </a:r>
            <a:r>
              <a:rPr kumimoji="1" lang="en-US" altLang="ja-JP" sz="1100" dirty="0">
                <a:hlinkClick r:id="rId3">
                  <a:extLst>
                    <a:ext uri="{A12FA001-AC4F-418D-AE19-62706E023703}">
                      <ahyp:hlinkClr xmlns:ahyp="http://schemas.microsoft.com/office/drawing/2018/hyperlinkcolor" val="tx"/>
                    </a:ext>
                  </a:extLst>
                </a:hlinkClick>
              </a:rPr>
              <a:t>https://www.maff.go.jp/j/syouan/seisaku/trans_fat/t_kihon/content.html</a:t>
            </a:r>
            <a:endParaRPr kumimoji="1" lang="en-US" altLang="ja-JP" sz="1100" dirty="0"/>
          </a:p>
        </p:txBody>
      </p:sp>
      <p:pic>
        <p:nvPicPr>
          <p:cNvPr id="8" name="図 7">
            <a:extLst>
              <a:ext uri="{FF2B5EF4-FFF2-40B4-BE49-F238E27FC236}">
                <a16:creationId xmlns:a16="http://schemas.microsoft.com/office/drawing/2014/main" id="{E3D845C8-5A1A-BB4F-409B-9324C9CCCABA}"/>
              </a:ext>
            </a:extLst>
          </p:cNvPr>
          <p:cNvPicPr>
            <a:picLocks noChangeAspect="1"/>
          </p:cNvPicPr>
          <p:nvPr/>
        </p:nvPicPr>
        <p:blipFill>
          <a:blip r:embed="rId4"/>
          <a:stretch>
            <a:fillRect/>
          </a:stretch>
        </p:blipFill>
        <p:spPr>
          <a:xfrm>
            <a:off x="1983891" y="2739546"/>
            <a:ext cx="8224217" cy="2783561"/>
          </a:xfrm>
          <a:prstGeom prst="rect">
            <a:avLst/>
          </a:prstGeom>
        </p:spPr>
      </p:pic>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EDA75-0988-2AC2-87F8-8DEC83A7B9CA}"/>
              </a:ext>
            </a:extLst>
          </p:cNvPr>
          <p:cNvSpPr>
            <a:spLocks noGrp="1"/>
          </p:cNvSpPr>
          <p:nvPr>
            <p:ph type="title"/>
          </p:nvPr>
        </p:nvSpPr>
        <p:spPr>
          <a:xfrm>
            <a:off x="4944140" y="239232"/>
            <a:ext cx="7037278" cy="1063256"/>
          </a:xfrm>
        </p:spPr>
        <p:txBody>
          <a:bodyPr rtlCol="0">
            <a:normAutofit fontScale="90000"/>
          </a:bodyPr>
          <a:lstStyle>
            <a:defPPr>
              <a:defRPr lang="ja-JP"/>
            </a:defPPr>
          </a:lstStyle>
          <a:p>
            <a:pPr rtl="0"/>
            <a:r>
              <a:rPr lang="ja-JP" altLang="en-US" b="1" dirty="0">
                <a:highlight>
                  <a:srgbClr val="FFEFEF"/>
                </a:highlight>
              </a:rPr>
              <a:t>マーガリン、ファットスプレッドの</a:t>
            </a:r>
            <a:br>
              <a:rPr lang="en-US" altLang="ja-JP" b="1" dirty="0">
                <a:highlight>
                  <a:srgbClr val="FFEFEF"/>
                </a:highlight>
              </a:rPr>
            </a:br>
            <a:r>
              <a:rPr lang="ja-JP" altLang="en-US" b="1" dirty="0"/>
              <a:t>　　　</a:t>
            </a:r>
            <a:r>
              <a:rPr lang="ja-JP" altLang="en-US" b="1" dirty="0">
                <a:highlight>
                  <a:srgbClr val="FFEFEF"/>
                </a:highlight>
              </a:rPr>
              <a:t>こんな表示は見たことがありますか？</a:t>
            </a:r>
            <a:endParaRPr lang="ja-JP" b="1" dirty="0">
              <a:highlight>
                <a:srgbClr val="FFEFEF"/>
              </a:highlight>
            </a:endParaRPr>
          </a:p>
        </p:txBody>
      </p:sp>
      <p:pic>
        <p:nvPicPr>
          <p:cNvPr id="10" name="図プレースホルダー 9" descr="テキスト&#10;&#10;自動的に生成された説明">
            <a:extLst>
              <a:ext uri="{FF2B5EF4-FFF2-40B4-BE49-F238E27FC236}">
                <a16:creationId xmlns:a16="http://schemas.microsoft.com/office/drawing/2014/main" id="{35B48B0F-4C85-D336-FBF6-35997E73B244}"/>
              </a:ext>
            </a:extLst>
          </p:cNvPr>
          <p:cNvPicPr>
            <a:picLocks noGrp="1" noChangeAspect="1"/>
          </p:cNvPicPr>
          <p:nvPr>
            <p:ph type="pic" sz="quarter" idx="11"/>
          </p:nvPr>
        </p:nvPicPr>
        <p:blipFill>
          <a:blip r:embed="rId3"/>
          <a:srcRect t="4468" b="4468"/>
          <a:stretch>
            <a:fillRect/>
          </a:stretch>
        </p:blipFill>
        <p:spPr>
          <a:xfrm rot="5400000">
            <a:off x="-595462" y="1371472"/>
            <a:ext cx="5955489" cy="4343400"/>
          </a:xfrm>
        </p:spPr>
      </p:pic>
      <p:sp>
        <p:nvSpPr>
          <p:cNvPr id="4" name="テキスト ボックス 3">
            <a:extLst>
              <a:ext uri="{FF2B5EF4-FFF2-40B4-BE49-F238E27FC236}">
                <a16:creationId xmlns:a16="http://schemas.microsoft.com/office/drawing/2014/main" id="{C5D8D29E-3AAD-7972-7BBB-20D344AC5AB4}"/>
              </a:ext>
            </a:extLst>
          </p:cNvPr>
          <p:cNvSpPr txBox="1"/>
          <p:nvPr/>
        </p:nvSpPr>
        <p:spPr>
          <a:xfrm>
            <a:off x="5294644" y="1658679"/>
            <a:ext cx="5868437" cy="3508653"/>
          </a:xfrm>
          <a:prstGeom prst="rect">
            <a:avLst/>
          </a:prstGeom>
          <a:noFill/>
        </p:spPr>
        <p:txBody>
          <a:bodyPr wrap="square" rtlCol="0">
            <a:spAutoFit/>
          </a:bodyPr>
          <a:lstStyle/>
          <a:p>
            <a:r>
              <a:rPr kumimoji="1" lang="ja-JP" altLang="en-US" sz="2000" dirty="0">
                <a:solidFill>
                  <a:schemeClr val="bg1"/>
                </a:solidFill>
                <a:highlight>
                  <a:srgbClr val="008000"/>
                </a:highlight>
              </a:rPr>
              <a:t>消費者の方への情報提供として、多くのマーガリン類の製品に、トランス脂肪酸の低減に取り組んでいます　</a:t>
            </a:r>
            <a:r>
              <a:rPr kumimoji="1" lang="ja-JP" altLang="en-US" sz="2000" dirty="0"/>
              <a:t>と表示しています。</a:t>
            </a:r>
            <a:endParaRPr kumimoji="1" lang="en-US" altLang="ja-JP" sz="2000" dirty="0"/>
          </a:p>
          <a:p>
            <a:endParaRPr kumimoji="1" lang="en-US" altLang="ja-JP" dirty="0"/>
          </a:p>
          <a:p>
            <a:r>
              <a:rPr kumimoji="1" lang="ja-JP" altLang="en-US" dirty="0"/>
              <a:t>　また、製品パッケージには、このような情報も表示しています。</a:t>
            </a:r>
            <a:endParaRPr kumimoji="1" lang="en-US" altLang="ja-JP" dirty="0"/>
          </a:p>
          <a:p>
            <a:r>
              <a:rPr kumimoji="1" lang="ja-JP" altLang="en-US" dirty="0"/>
              <a:t>　</a:t>
            </a:r>
            <a:endParaRPr kumimoji="1" lang="en-US" altLang="ja-JP" dirty="0"/>
          </a:p>
          <a:p>
            <a:r>
              <a:rPr kumimoji="1" lang="ja-JP" altLang="en-US" dirty="0"/>
              <a:t>　　①　原料油脂にこだわってます。（食用植物油脂）</a:t>
            </a:r>
            <a:endParaRPr kumimoji="1" lang="en-US" altLang="ja-JP" dirty="0"/>
          </a:p>
          <a:p>
            <a:r>
              <a:rPr kumimoji="1" lang="ja-JP" altLang="en-US" dirty="0"/>
              <a:t>　　②　原料油脂に、トランス脂肪酸を多く含む</a:t>
            </a:r>
            <a:r>
              <a:rPr kumimoji="1" lang="ja-JP" altLang="en-US" dirty="0">
                <a:solidFill>
                  <a:srgbClr val="FF0000"/>
                </a:solidFill>
              </a:rPr>
              <a:t>食用硬化油</a:t>
            </a:r>
            <a:endParaRPr kumimoji="1" lang="en-US" altLang="ja-JP" dirty="0">
              <a:solidFill>
                <a:srgbClr val="FF0000"/>
              </a:solidFill>
            </a:endParaRPr>
          </a:p>
          <a:p>
            <a:r>
              <a:rPr kumimoji="1" lang="ja-JP" altLang="en-US" dirty="0">
                <a:solidFill>
                  <a:srgbClr val="FF0000"/>
                </a:solidFill>
              </a:rPr>
              <a:t>　　　　（部分水素添加油脂）を使用していません</a:t>
            </a:r>
            <a:r>
              <a:rPr kumimoji="1" lang="ja-JP" altLang="en-US" dirty="0"/>
              <a:t>。</a:t>
            </a:r>
            <a:endParaRPr kumimoji="1" lang="en-US" altLang="ja-JP" dirty="0"/>
          </a:p>
          <a:p>
            <a:endParaRPr kumimoji="1" lang="en-US" altLang="ja-JP" dirty="0"/>
          </a:p>
          <a:p>
            <a:r>
              <a:rPr kumimoji="1" lang="ja-JP" altLang="en-US" dirty="0"/>
              <a:t>　</a:t>
            </a:r>
            <a:endParaRPr kumimoji="1" lang="en-US" altLang="ja-JP" dirty="0"/>
          </a:p>
          <a:p>
            <a:r>
              <a:rPr kumimoji="1" lang="ja-JP" altLang="en-US" dirty="0"/>
              <a:t>　　　　　　　</a:t>
            </a:r>
            <a:endParaRPr kumimoji="1" lang="en-US" altLang="ja-JP" dirty="0"/>
          </a:p>
        </p:txBody>
      </p:sp>
      <p:sp>
        <p:nvSpPr>
          <p:cNvPr id="3" name="テキスト ボックス 2">
            <a:extLst>
              <a:ext uri="{FF2B5EF4-FFF2-40B4-BE49-F238E27FC236}">
                <a16:creationId xmlns:a16="http://schemas.microsoft.com/office/drawing/2014/main" id="{7CD97E09-53C5-B286-7E78-C957BA0F2EAB}"/>
              </a:ext>
            </a:extLst>
          </p:cNvPr>
          <p:cNvSpPr txBox="1"/>
          <p:nvPr/>
        </p:nvSpPr>
        <p:spPr>
          <a:xfrm>
            <a:off x="5337543" y="5022987"/>
            <a:ext cx="6251945" cy="646331"/>
          </a:xfrm>
          <a:prstGeom prst="rect">
            <a:avLst/>
          </a:prstGeom>
          <a:noFill/>
        </p:spPr>
        <p:txBody>
          <a:bodyPr wrap="square" rtlCol="0">
            <a:spAutoFit/>
          </a:bodyPr>
          <a:lstStyle/>
          <a:p>
            <a:r>
              <a:rPr kumimoji="1" lang="en-US" altLang="ja-JP" dirty="0"/>
              <a:t>※</a:t>
            </a:r>
            <a:r>
              <a:rPr kumimoji="1" lang="ja-JP" altLang="en-US" dirty="0"/>
              <a:t>　また、消費者の方の健康志向の変化（低カロリー化）に併せ、ファットスプレッドでは、油脂含有率も表示しています。</a:t>
            </a:r>
          </a:p>
        </p:txBody>
      </p:sp>
    </p:spTree>
    <p:extLst>
      <p:ext uri="{BB962C8B-B14F-4D97-AF65-F5344CB8AC3E}">
        <p14:creationId xmlns:p14="http://schemas.microsoft.com/office/powerpoint/2010/main" val="290649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3B219B-7E3A-7E84-6386-37313F0CFB09}"/>
              </a:ext>
            </a:extLst>
          </p:cNvPr>
          <p:cNvSpPr>
            <a:spLocks noGrp="1"/>
          </p:cNvSpPr>
          <p:nvPr>
            <p:ph type="title"/>
          </p:nvPr>
        </p:nvSpPr>
        <p:spPr>
          <a:xfrm>
            <a:off x="559775" y="457199"/>
            <a:ext cx="7843837" cy="1012782"/>
          </a:xfrm>
        </p:spPr>
        <p:txBody>
          <a:bodyPr rtlCol="0" anchor="b">
            <a:normAutofit fontScale="90000"/>
          </a:bodyPr>
          <a:lstStyle>
            <a:defPPr>
              <a:defRPr lang="ja-JP"/>
            </a:defPPr>
          </a:lstStyle>
          <a:p>
            <a:pPr rtl="0"/>
            <a:r>
              <a:rPr lang="ja-JP" altLang="en-US" b="1" dirty="0">
                <a:highlight>
                  <a:srgbClr val="FFEFEF"/>
                </a:highlight>
              </a:rPr>
              <a:t>健康な食生活に油は重要です。</a:t>
            </a:r>
            <a:br>
              <a:rPr lang="en-US" altLang="ja-JP" b="1" dirty="0">
                <a:highlight>
                  <a:srgbClr val="FFEFEF"/>
                </a:highlight>
              </a:rPr>
            </a:br>
            <a:r>
              <a:rPr lang="ja-JP" altLang="en-US" b="1" dirty="0">
                <a:solidFill>
                  <a:srgbClr val="00B050"/>
                </a:solidFill>
                <a:highlight>
                  <a:srgbClr val="FFEFEF"/>
                </a:highlight>
              </a:rPr>
              <a:t>また、バランスの良い食事が</a:t>
            </a:r>
            <a:r>
              <a:rPr lang="ja-JP" altLang="en-US" dirty="0">
                <a:solidFill>
                  <a:srgbClr val="00B050"/>
                </a:solidFill>
                <a:highlight>
                  <a:srgbClr val="FFEFEF"/>
                </a:highlight>
              </a:rPr>
              <a:t>おすすめです。</a:t>
            </a:r>
            <a:endParaRPr lang="ja-JP" b="1" dirty="0">
              <a:solidFill>
                <a:srgbClr val="00B050"/>
              </a:solidFill>
              <a:highlight>
                <a:srgbClr val="FFEFEF"/>
              </a:highlight>
            </a:endParaRPr>
          </a:p>
        </p:txBody>
      </p:sp>
      <p:sp>
        <p:nvSpPr>
          <p:cNvPr id="3" name="テキスト プレースホルダー 2">
            <a:extLst>
              <a:ext uri="{FF2B5EF4-FFF2-40B4-BE49-F238E27FC236}">
                <a16:creationId xmlns:a16="http://schemas.microsoft.com/office/drawing/2014/main" id="{A2E339BF-E6D7-DD0E-AF02-6813852EE723}"/>
              </a:ext>
            </a:extLst>
          </p:cNvPr>
          <p:cNvSpPr>
            <a:spLocks noGrp="1"/>
          </p:cNvSpPr>
          <p:nvPr>
            <p:ph idx="13"/>
          </p:nvPr>
        </p:nvSpPr>
        <p:spPr>
          <a:xfrm>
            <a:off x="765973" y="1563665"/>
            <a:ext cx="7250976" cy="3114661"/>
          </a:xfrm>
        </p:spPr>
        <p:txBody>
          <a:bodyPr rtlCol="0">
            <a:normAutofit fontScale="92500" lnSpcReduction="20000"/>
          </a:bodyPr>
          <a:lstStyle>
            <a:defPPr>
              <a:defRPr lang="ja-JP"/>
            </a:defPPr>
          </a:lstStyle>
          <a:p>
            <a:pPr rtl="0">
              <a:spcAft>
                <a:spcPts val="600"/>
              </a:spcAft>
            </a:pPr>
            <a:endParaRPr lang="en-US" altLang="ja-JP" sz="2200" dirty="0"/>
          </a:p>
          <a:p>
            <a:pPr rtl="0">
              <a:spcAft>
                <a:spcPts val="600"/>
              </a:spcAft>
            </a:pPr>
            <a:r>
              <a:rPr lang="ja-JP" altLang="en-US" sz="2200" dirty="0"/>
              <a:t>　マーガリン等の食品に含まれる脂質は、タンパク質、糖質（炭水化物）、ビタミン、ミネラルと並ぶ、</a:t>
            </a:r>
            <a:r>
              <a:rPr lang="en-US" altLang="ja-JP" sz="2200" dirty="0"/>
              <a:t>5</a:t>
            </a:r>
            <a:r>
              <a:rPr lang="ja-JP" altLang="en-US" sz="2200" dirty="0"/>
              <a:t>大栄養素の一つです。</a:t>
            </a:r>
            <a:endParaRPr lang="en-US" altLang="ja-JP" sz="2200" dirty="0"/>
          </a:p>
          <a:p>
            <a:pPr rtl="0">
              <a:spcAft>
                <a:spcPts val="600"/>
              </a:spcAft>
            </a:pPr>
            <a:endParaRPr lang="en-US" altLang="ja-JP" sz="2200" dirty="0"/>
          </a:p>
          <a:p>
            <a:pPr rtl="0">
              <a:spcAft>
                <a:spcPts val="600"/>
              </a:spcAft>
            </a:pPr>
            <a:r>
              <a:rPr lang="ja-JP" altLang="en-US" sz="2200" dirty="0"/>
              <a:t>　脂質は、ほとんどの食品に含まれており、体内では、エネルギー源（</a:t>
            </a:r>
            <a:r>
              <a:rPr lang="en-US" altLang="ja-JP" sz="2200" dirty="0"/>
              <a:t>1g</a:t>
            </a:r>
            <a:r>
              <a:rPr lang="ja-JP" altLang="en-US" sz="2200" dirty="0"/>
              <a:t>当たり９</a:t>
            </a:r>
            <a:r>
              <a:rPr lang="en-US" altLang="ja-JP" sz="2200" dirty="0"/>
              <a:t>Kcal</a:t>
            </a:r>
            <a:r>
              <a:rPr lang="ja-JP" altLang="en-US" sz="2200" dirty="0"/>
              <a:t>）になるだけでなく、体細胞の構成や生体機能の調整（必須脂肪酸）にもあたってくれています。</a:t>
            </a:r>
            <a:endParaRPr lang="en-US" altLang="ja-JP" sz="2200" dirty="0"/>
          </a:p>
          <a:p>
            <a:pPr rtl="0">
              <a:spcAft>
                <a:spcPts val="600"/>
              </a:spcAft>
            </a:pPr>
            <a:r>
              <a:rPr kumimoji="1" lang="ja-JP" altLang="en-US" sz="2200" dirty="0"/>
              <a:t>　</a:t>
            </a:r>
            <a:endParaRPr kumimoji="1" lang="en-US" altLang="ja-JP" sz="2200" dirty="0"/>
          </a:p>
          <a:p>
            <a:pPr rtl="0">
              <a:spcAft>
                <a:spcPts val="600"/>
              </a:spcAft>
            </a:pPr>
            <a:r>
              <a:rPr kumimoji="1" lang="ja-JP" altLang="en-US" sz="2200" dirty="0"/>
              <a:t>　バランスの良い食生活は、適正な脂質の摂取に結び付き、脂質を摂りすぎないことにも繋がります</a:t>
            </a:r>
            <a:r>
              <a:rPr lang="ja-JP" altLang="en-US" sz="1600" dirty="0"/>
              <a:t>。 </a:t>
            </a:r>
            <a:r>
              <a:rPr kumimoji="1" lang="ja-JP" altLang="en-US" sz="1600" dirty="0">
                <a:solidFill>
                  <a:srgbClr val="00B050"/>
                </a:solidFill>
              </a:rPr>
              <a:t>　</a:t>
            </a:r>
            <a:endParaRPr lang="en-US" altLang="ja-JP" sz="2200" dirty="0"/>
          </a:p>
          <a:p>
            <a:pPr rtl="0">
              <a:spcAft>
                <a:spcPts val="600"/>
              </a:spcAft>
            </a:pPr>
            <a:endParaRPr lang="ja-JP" dirty="0"/>
          </a:p>
        </p:txBody>
      </p:sp>
      <p:sp>
        <p:nvSpPr>
          <p:cNvPr id="10" name="テキスト ボックス 9">
            <a:extLst>
              <a:ext uri="{FF2B5EF4-FFF2-40B4-BE49-F238E27FC236}">
                <a16:creationId xmlns:a16="http://schemas.microsoft.com/office/drawing/2014/main" id="{293CC2B1-F0DF-5038-C1E6-AEF625D47A95}"/>
              </a:ext>
            </a:extLst>
          </p:cNvPr>
          <p:cNvSpPr txBox="1"/>
          <p:nvPr/>
        </p:nvSpPr>
        <p:spPr>
          <a:xfrm>
            <a:off x="559775" y="4492002"/>
            <a:ext cx="7712496" cy="2031325"/>
          </a:xfrm>
          <a:prstGeom prst="rect">
            <a:avLst/>
          </a:prstGeom>
          <a:noFill/>
        </p:spPr>
        <p:txBody>
          <a:bodyPr wrap="square" rtlCol="0">
            <a:spAutoFit/>
          </a:bodyPr>
          <a:lstStyle/>
          <a:p>
            <a:r>
              <a:rPr kumimoji="1" lang="ja-JP" altLang="en-US" dirty="0">
                <a:solidFill>
                  <a:srgbClr val="00B050"/>
                </a:solidFill>
              </a:rPr>
              <a:t>　</a:t>
            </a:r>
            <a:endParaRPr kumimoji="1" lang="en-US" altLang="ja-JP" dirty="0">
              <a:solidFill>
                <a:srgbClr val="00B050"/>
              </a:solidFill>
            </a:endParaRPr>
          </a:p>
          <a:p>
            <a:r>
              <a:rPr kumimoji="1" lang="ja-JP" altLang="en-US" dirty="0">
                <a:solidFill>
                  <a:schemeClr val="accent1">
                    <a:lumMod val="50000"/>
                  </a:schemeClr>
                </a:solidFill>
              </a:rPr>
              <a:t>（豆知識）みえる油とみえない油</a:t>
            </a:r>
            <a:endParaRPr kumimoji="1" lang="en-US" altLang="ja-JP" dirty="0">
              <a:solidFill>
                <a:schemeClr val="accent1">
                  <a:lumMod val="50000"/>
                </a:schemeClr>
              </a:solidFill>
            </a:endParaRPr>
          </a:p>
          <a:p>
            <a:r>
              <a:rPr kumimoji="1" lang="ja-JP" altLang="en-US" dirty="0">
                <a:solidFill>
                  <a:schemeClr val="accent1">
                    <a:lumMod val="50000"/>
                  </a:schemeClr>
                </a:solidFill>
              </a:rPr>
              <a:t>　</a:t>
            </a:r>
            <a:endParaRPr kumimoji="1" lang="en-US" altLang="ja-JP" dirty="0">
              <a:solidFill>
                <a:schemeClr val="accent1">
                  <a:lumMod val="50000"/>
                </a:schemeClr>
              </a:solidFill>
            </a:endParaRPr>
          </a:p>
          <a:p>
            <a:r>
              <a:rPr kumimoji="1" lang="en-US" altLang="ja-JP" dirty="0">
                <a:solidFill>
                  <a:schemeClr val="accent1">
                    <a:lumMod val="50000"/>
                  </a:schemeClr>
                </a:solidFill>
              </a:rPr>
              <a:t>1</a:t>
            </a:r>
            <a:r>
              <a:rPr kumimoji="1" lang="ja-JP" altLang="en-US" dirty="0">
                <a:solidFill>
                  <a:schemeClr val="accent1">
                    <a:lumMod val="50000"/>
                  </a:schemeClr>
                </a:solidFill>
              </a:rPr>
              <a:t>日に摂取する脂質の８０％が肉類等の他の食品から取られます。植物油、</a:t>
            </a:r>
            <a:endParaRPr kumimoji="1" lang="en-US" altLang="ja-JP" dirty="0">
              <a:solidFill>
                <a:schemeClr val="accent1">
                  <a:lumMod val="50000"/>
                </a:schemeClr>
              </a:solidFill>
            </a:endParaRPr>
          </a:p>
          <a:p>
            <a:r>
              <a:rPr kumimoji="1" lang="ja-JP" altLang="en-US" dirty="0">
                <a:solidFill>
                  <a:schemeClr val="accent1">
                    <a:lumMod val="50000"/>
                  </a:schemeClr>
                </a:solidFill>
              </a:rPr>
              <a:t>バター、マーガリン等から摂取する脂質は、</a:t>
            </a:r>
            <a:r>
              <a:rPr kumimoji="1" lang="en-US" altLang="ja-JP" dirty="0">
                <a:solidFill>
                  <a:schemeClr val="accent1">
                    <a:lumMod val="50000"/>
                  </a:schemeClr>
                </a:solidFill>
              </a:rPr>
              <a:t>1</a:t>
            </a:r>
            <a:r>
              <a:rPr kumimoji="1" lang="ja-JP" altLang="en-US" dirty="0">
                <a:solidFill>
                  <a:schemeClr val="accent1">
                    <a:lumMod val="50000"/>
                  </a:schemeClr>
                </a:solidFill>
              </a:rPr>
              <a:t>日に摂取する脂質の２０％程度です。</a:t>
            </a:r>
            <a:endParaRPr kumimoji="1" lang="en-US" altLang="ja-JP" dirty="0">
              <a:solidFill>
                <a:schemeClr val="accent1">
                  <a:lumMod val="50000"/>
                </a:schemeClr>
              </a:solidFill>
            </a:endParaRPr>
          </a:p>
          <a:p>
            <a:r>
              <a:rPr kumimoji="1" lang="ja-JP" altLang="en-US" dirty="0">
                <a:solidFill>
                  <a:srgbClr val="00B050"/>
                </a:solidFill>
              </a:rPr>
              <a:t>　</a:t>
            </a:r>
            <a:endParaRPr kumimoji="1" lang="en-US" altLang="ja-JP" dirty="0">
              <a:solidFill>
                <a:srgbClr val="00B050"/>
              </a:solidFill>
            </a:endParaRPr>
          </a:p>
          <a:p>
            <a:endParaRPr kumimoji="1" lang="ja-JP" altLang="en-US" dirty="0"/>
          </a:p>
        </p:txBody>
      </p:sp>
      <p:pic>
        <p:nvPicPr>
          <p:cNvPr id="12" name="図プレースホルダー 11" descr="食品 が含まれている画像&#10;&#10;自動的に生成された説明">
            <a:extLst>
              <a:ext uri="{FF2B5EF4-FFF2-40B4-BE49-F238E27FC236}">
                <a16:creationId xmlns:a16="http://schemas.microsoft.com/office/drawing/2014/main" id="{0B56416E-5641-3910-1DDF-B2585E87C725}"/>
              </a:ext>
            </a:extLst>
          </p:cNvPr>
          <p:cNvPicPr>
            <a:picLocks noGrp="1" noChangeAspect="1"/>
          </p:cNvPicPr>
          <p:nvPr>
            <p:ph type="pic" sz="quarter" idx="14"/>
          </p:nvPr>
        </p:nvPicPr>
        <p:blipFill>
          <a:blip r:embed="rId3"/>
          <a:srcRect l="3632" r="3632"/>
          <a:stretch>
            <a:fillRect/>
          </a:stretch>
        </p:blipFill>
        <p:spPr>
          <a:xfrm>
            <a:off x="8223146" y="1469981"/>
            <a:ext cx="3632155" cy="4112112"/>
          </a:xfrm>
        </p:spPr>
      </p:pic>
    </p:spTree>
    <p:extLst>
      <p:ext uri="{BB962C8B-B14F-4D97-AF65-F5344CB8AC3E}">
        <p14:creationId xmlns:p14="http://schemas.microsoft.com/office/powerpoint/2010/main" val="295292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DFBF6"/>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443EC8A-1733-CCF7-081F-EB4667CB3285}"/>
              </a:ext>
            </a:extLst>
          </p:cNvPr>
          <p:cNvSpPr>
            <a:spLocks noGrp="1"/>
          </p:cNvSpPr>
          <p:nvPr>
            <p:ph type="title"/>
          </p:nvPr>
        </p:nvSpPr>
        <p:spPr>
          <a:xfrm>
            <a:off x="914400" y="423385"/>
            <a:ext cx="8928911" cy="1754372"/>
          </a:xfrm>
        </p:spPr>
        <p:txBody>
          <a:bodyPr rtlCol="0"/>
          <a:lstStyle>
            <a:defPPr>
              <a:defRPr lang="ja-JP"/>
            </a:defPPr>
          </a:lstStyle>
          <a:p>
            <a:pPr rtl="0"/>
            <a:br>
              <a:rPr lang="en-US" altLang="ja-JP" dirty="0"/>
            </a:br>
            <a:br>
              <a:rPr lang="en-US" altLang="ja-JP" dirty="0"/>
            </a:br>
            <a:br>
              <a:rPr lang="en-US" altLang="ja-JP" dirty="0"/>
            </a:br>
            <a:r>
              <a:rPr lang="ja-JP" altLang="en-US" b="1" dirty="0">
                <a:highlight>
                  <a:srgbClr val="FFEFEF"/>
                </a:highlight>
              </a:rPr>
              <a:t>食生活と健康を守るために</a:t>
            </a:r>
            <a:r>
              <a:rPr lang="ja-JP" altLang="en-US" dirty="0">
                <a:highlight>
                  <a:srgbClr val="FFEFEF"/>
                </a:highlight>
              </a:rPr>
              <a:t>、</a:t>
            </a:r>
            <a:r>
              <a:rPr lang="ja-JP" altLang="en-US" b="1" dirty="0">
                <a:highlight>
                  <a:srgbClr val="FFEFEF"/>
                </a:highlight>
              </a:rPr>
              <a:t>　</a:t>
            </a:r>
            <a:br>
              <a:rPr lang="en-US" altLang="ja-JP" b="1" dirty="0">
                <a:highlight>
                  <a:srgbClr val="FFEFEF"/>
                </a:highlight>
              </a:rPr>
            </a:br>
            <a:r>
              <a:rPr lang="ja-JP" altLang="en-US" b="1" dirty="0">
                <a:highlight>
                  <a:srgbClr val="FFEFEF"/>
                </a:highlight>
              </a:rPr>
              <a:t>日本マーガリン工業会会員各社は、製品中のトランス脂肪酸の低減に取り組み続けます。</a:t>
            </a:r>
            <a:endParaRPr lang="ja-JP" b="1" dirty="0">
              <a:highlight>
                <a:srgbClr val="FFEFEF"/>
              </a:highlight>
            </a:endParaRPr>
          </a:p>
        </p:txBody>
      </p:sp>
      <p:sp>
        <p:nvSpPr>
          <p:cNvPr id="4" name="コンテンツ プレースホルダー 3">
            <a:extLst>
              <a:ext uri="{FF2B5EF4-FFF2-40B4-BE49-F238E27FC236}">
                <a16:creationId xmlns:a16="http://schemas.microsoft.com/office/drawing/2014/main" id="{ACE55D3D-AA24-CF53-6679-29B3C83F7646}"/>
              </a:ext>
            </a:extLst>
          </p:cNvPr>
          <p:cNvSpPr>
            <a:spLocks noGrp="1"/>
          </p:cNvSpPr>
          <p:nvPr>
            <p:ph idx="13"/>
          </p:nvPr>
        </p:nvSpPr>
        <p:spPr>
          <a:xfrm>
            <a:off x="914400" y="2935141"/>
            <a:ext cx="6783571" cy="1324285"/>
          </a:xfrm>
        </p:spPr>
        <p:txBody>
          <a:bodyPr rtlCol="0"/>
          <a:lstStyle>
            <a:defPPr>
              <a:defRPr lang="ja-JP"/>
            </a:defPPr>
          </a:lstStyle>
          <a:p>
            <a:pPr rtl="0"/>
            <a:r>
              <a:rPr lang="ja-JP" altLang="en-US" dirty="0"/>
              <a:t>本資料は、政府等が公表した最新のデータを用い、マーガリン等に含まれるトランス脂肪酸の状況等を</a:t>
            </a:r>
            <a:endParaRPr lang="en-US" altLang="ja-JP" dirty="0"/>
          </a:p>
          <a:p>
            <a:pPr rtl="0"/>
            <a:r>
              <a:rPr lang="ja-JP" altLang="en-US" dirty="0"/>
              <a:t>分かり易くお伝えするためにまとめたものです。</a:t>
            </a:r>
            <a:endParaRPr lang="ja-JP" dirty="0"/>
          </a:p>
        </p:txBody>
      </p:sp>
      <p:sp>
        <p:nvSpPr>
          <p:cNvPr id="5" name="テキスト ボックス 4">
            <a:extLst>
              <a:ext uri="{FF2B5EF4-FFF2-40B4-BE49-F238E27FC236}">
                <a16:creationId xmlns:a16="http://schemas.microsoft.com/office/drawing/2014/main" id="{017AFDC3-5209-9BBB-61EF-4ECBDB3CFC7C}"/>
              </a:ext>
            </a:extLst>
          </p:cNvPr>
          <p:cNvSpPr txBox="1"/>
          <p:nvPr/>
        </p:nvSpPr>
        <p:spPr>
          <a:xfrm>
            <a:off x="1112877" y="4680244"/>
            <a:ext cx="5805376" cy="1754326"/>
          </a:xfrm>
          <a:prstGeom prst="rect">
            <a:avLst/>
          </a:prstGeom>
          <a:noFill/>
        </p:spPr>
        <p:txBody>
          <a:bodyPr wrap="square" rtlCol="0">
            <a:spAutoFit/>
          </a:bodyPr>
          <a:lstStyle/>
          <a:p>
            <a:r>
              <a:rPr kumimoji="1" lang="ja-JP" altLang="en-US" dirty="0"/>
              <a:t>東京都中央区日本橋</a:t>
            </a:r>
            <a:r>
              <a:rPr kumimoji="1" lang="en-US" altLang="ja-JP" dirty="0"/>
              <a:t>3</a:t>
            </a:r>
            <a:r>
              <a:rPr kumimoji="1" lang="ja-JP" altLang="en-US" dirty="0"/>
              <a:t>－</a:t>
            </a:r>
            <a:r>
              <a:rPr kumimoji="1" lang="en-US" altLang="ja-JP" dirty="0"/>
              <a:t>13⁻11</a:t>
            </a:r>
            <a:r>
              <a:rPr kumimoji="1" lang="ja-JP" altLang="en-US" dirty="0"/>
              <a:t>　油脂工業会館　２Ｆ</a:t>
            </a:r>
            <a:endParaRPr kumimoji="1" lang="en-US" altLang="ja-JP" dirty="0"/>
          </a:p>
          <a:p>
            <a:r>
              <a:rPr kumimoji="1" lang="ja-JP" altLang="en-US" dirty="0"/>
              <a:t>  ☎　０３</a:t>
            </a:r>
            <a:r>
              <a:rPr kumimoji="1" lang="en-US" altLang="ja-JP" dirty="0"/>
              <a:t>-</a:t>
            </a:r>
            <a:r>
              <a:rPr kumimoji="1" lang="ja-JP" altLang="en-US" dirty="0"/>
              <a:t>３２４２－３７７０　</a:t>
            </a:r>
            <a:endParaRPr kumimoji="1" lang="en-US" altLang="ja-JP" dirty="0"/>
          </a:p>
          <a:p>
            <a:r>
              <a:rPr kumimoji="1" lang="en-US" altLang="ja-JP" dirty="0"/>
              <a:t> </a:t>
            </a:r>
            <a:r>
              <a:rPr kumimoji="1" lang="ja-JP" altLang="en-US" dirty="0"/>
              <a:t>ＨＰ　</a:t>
            </a:r>
            <a:r>
              <a:rPr kumimoji="1" lang="en-US" altLang="ja-JP" dirty="0">
                <a:hlinkClick r:id="rId3"/>
              </a:rPr>
              <a:t>https://www.j-margarine.com</a:t>
            </a:r>
            <a:r>
              <a:rPr kumimoji="1" lang="ja-JP" altLang="en-US" dirty="0"/>
              <a:t>　</a:t>
            </a:r>
            <a:endParaRPr kumimoji="1" lang="en-US" altLang="ja-JP" dirty="0"/>
          </a:p>
          <a:p>
            <a:r>
              <a:rPr kumimoji="1" lang="ja-JP" altLang="en-US" dirty="0"/>
              <a:t>　Ｘ    </a:t>
            </a:r>
            <a:r>
              <a:rPr kumimoji="1" lang="en-US" altLang="ja-JP" dirty="0"/>
              <a:t>@JMIA1024</a:t>
            </a:r>
          </a:p>
          <a:p>
            <a:r>
              <a:rPr kumimoji="1" lang="en-US" altLang="ja-JP" dirty="0"/>
              <a:t>Mail</a:t>
            </a:r>
            <a:r>
              <a:rPr kumimoji="1" lang="ja-JP" altLang="en-US" dirty="0"/>
              <a:t>　 </a:t>
            </a:r>
            <a:r>
              <a:rPr kumimoji="1" lang="en-US" altLang="ja-JP" dirty="0">
                <a:hlinkClick r:id="rId4"/>
              </a:rPr>
              <a:t>jmia1947@j-margarine.com</a:t>
            </a:r>
            <a:endParaRPr kumimoji="1" lang="en-US" altLang="ja-JP" dirty="0"/>
          </a:p>
          <a:p>
            <a:endParaRPr kumimoji="1" lang="en-US" altLang="ja-JP" dirty="0"/>
          </a:p>
        </p:txBody>
      </p:sp>
      <p:pic>
        <p:nvPicPr>
          <p:cNvPr id="14" name="図プレースホルダー 13" descr="食品 が含まれている画像&#10;&#10;自動的に生成された説明">
            <a:extLst>
              <a:ext uri="{FF2B5EF4-FFF2-40B4-BE49-F238E27FC236}">
                <a16:creationId xmlns:a16="http://schemas.microsoft.com/office/drawing/2014/main" id="{A5C5E136-D029-AEB6-69BE-A09D240667E6}"/>
              </a:ext>
            </a:extLst>
          </p:cNvPr>
          <p:cNvPicPr>
            <a:picLocks noGrp="1" noChangeAspect="1"/>
          </p:cNvPicPr>
          <p:nvPr>
            <p:ph type="pic" sz="quarter" idx="14"/>
          </p:nvPr>
        </p:nvPicPr>
        <p:blipFill>
          <a:blip r:embed="rId5"/>
          <a:srcRect l="23372" r="23372"/>
          <a:stretch>
            <a:fillRect/>
          </a:stretch>
        </p:blipFill>
        <p:spPr>
          <a:xfrm>
            <a:off x="7899988" y="2762283"/>
            <a:ext cx="3179135" cy="3221664"/>
          </a:xfrm>
        </p:spPr>
      </p:pic>
      <p:pic>
        <p:nvPicPr>
          <p:cNvPr id="7" name="図 6" descr="挿絵 が含まれている画像&#10;&#10;自動的に生成された説明">
            <a:extLst>
              <a:ext uri="{FF2B5EF4-FFF2-40B4-BE49-F238E27FC236}">
                <a16:creationId xmlns:a16="http://schemas.microsoft.com/office/drawing/2014/main" id="{7DD9B9A6-8427-2874-2D47-133E46AA5107}"/>
              </a:ext>
            </a:extLst>
          </p:cNvPr>
          <p:cNvPicPr>
            <a:picLocks noChangeAspect="1"/>
          </p:cNvPicPr>
          <p:nvPr/>
        </p:nvPicPr>
        <p:blipFill>
          <a:blip r:embed="rId6"/>
          <a:stretch>
            <a:fillRect/>
          </a:stretch>
        </p:blipFill>
        <p:spPr>
          <a:xfrm>
            <a:off x="6913599" y="5264770"/>
            <a:ext cx="1666875" cy="1076325"/>
          </a:xfrm>
          <a:prstGeom prst="rect">
            <a:avLst/>
          </a:prstGeom>
        </p:spPr>
      </p:pic>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カスタム​​">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Meiryo UI "/>
        <a:ea typeface=""/>
        <a:cs typeface="Meiryo UI "/>
      </a:majorFont>
      <a:minorFont>
        <a:latin typeface="Meiryo UI "/>
        <a:ea typeface=""/>
        <a:cs typeface="Meiryo UI "/>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9FA4-954C-4FA8-82CB-206659C3B826}">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230e9df3-be65-4c73-a93b-d1236ebd677e"/>
    <ds:schemaRef ds:uri="http://schemas.microsoft.com/sharepoint/v3"/>
    <ds:schemaRef ds:uri="http://schemas.openxmlformats.org/package/2006/metadata/core-properties"/>
    <ds:schemaRef ds:uri="http://purl.org/dc/terms/"/>
    <ds:schemaRef ds:uri="16c05727-aa75-4e4a-9b5f-8a80a1165891"/>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{C9148A01-8A4E-4450-B297-886EC931E7BF}tf78438558_win32</Template>
  <TotalTime>1204</TotalTime>
  <Words>1510</Words>
  <Application>Microsoft Office PowerPoint</Application>
  <PresentationFormat>ワイド画面</PresentationFormat>
  <Paragraphs>99</Paragraphs>
  <Slides>9</Slides>
  <Notes>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Meiryo UI</vt:lpstr>
      <vt:lpstr>游ゴシック</vt:lpstr>
      <vt:lpstr>Arial</vt:lpstr>
      <vt:lpstr>カスタム​​</vt:lpstr>
      <vt:lpstr>今どきの トランス脂肪酸の話</vt:lpstr>
      <vt:lpstr>トランス脂肪酸はどうやって生成される、どんなリスクがあるの？</vt:lpstr>
      <vt:lpstr>世界におけるトランス脂肪酸の取り扱い、規制は？</vt:lpstr>
      <vt:lpstr>       日本でトランス脂肪酸の規制がないのは何故？ 　　～日本でも平成20年（2008年）頃からたくさん議論が行われました。～ </vt:lpstr>
      <vt:lpstr>   規制がなくても、食品メーカーは自主的に 　　　　　　　　　　　トランス脂肪酸の低減努力を続けています。</vt:lpstr>
      <vt:lpstr> マーガリン等に含まれるトランス脂肪酸含有量の昔と今</vt:lpstr>
      <vt:lpstr>マーガリン、ファットスプレッドの 　　　こんな表示は見たことがありますか？</vt:lpstr>
      <vt:lpstr>健康な食生活に油は重要です。 また、バランスの良い食事がおすすめです。</vt:lpstr>
      <vt:lpstr>   食生活と健康を守るために、　 日本マーガリン工業会会員各社は、製品中のトランス脂肪酸の低減に取り組み続けます。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hiromi iwahama</dc:creator>
  <cp:lastModifiedBy>佐藤</cp:lastModifiedBy>
  <cp:revision>50</cp:revision>
  <cp:lastPrinted>2026-04-23T23:53:44Z</cp:lastPrinted>
  <dcterms:created xsi:type="dcterms:W3CDTF">2024-09-12T08:02:12Z</dcterms:created>
  <dcterms:modified xsi:type="dcterms:W3CDTF">2026-04-30T04:24:06Z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